
<file path=[Content_Types].xml><?xml version="1.0" encoding="utf-8"?>
<Types xmlns="http://schemas.openxmlformats.org/package/2006/content-types">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1"/>
  </p:handoutMasterIdLst>
  <p:sldIdLst>
    <p:sldId id="474" r:id="rId3"/>
    <p:sldId id="507" r:id="rId5"/>
    <p:sldId id="508" r:id="rId6"/>
    <p:sldId id="477" r:id="rId7"/>
    <p:sldId id="478" r:id="rId8"/>
    <p:sldId id="479" r:id="rId9"/>
    <p:sldId id="509" r:id="rId10"/>
    <p:sldId id="481" r:id="rId11"/>
    <p:sldId id="482" r:id="rId12"/>
    <p:sldId id="483" r:id="rId13"/>
    <p:sldId id="484" r:id="rId14"/>
    <p:sldId id="485" r:id="rId15"/>
    <p:sldId id="510" r:id="rId16"/>
    <p:sldId id="487" r:id="rId17"/>
    <p:sldId id="488" r:id="rId18"/>
    <p:sldId id="489" r:id="rId19"/>
    <p:sldId id="511" r:id="rId20"/>
    <p:sldId id="491" r:id="rId21"/>
    <p:sldId id="492" r:id="rId22"/>
    <p:sldId id="493" r:id="rId23"/>
    <p:sldId id="494" r:id="rId24"/>
    <p:sldId id="495" r:id="rId25"/>
    <p:sldId id="496" r:id="rId26"/>
    <p:sldId id="512" r:id="rId27"/>
    <p:sldId id="498" r:id="rId28"/>
    <p:sldId id="499" r:id="rId29"/>
    <p:sldId id="513" r:id="rId30"/>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1"/>
    <a:srgbClr val="FFFAEB"/>
    <a:srgbClr val="EF473A"/>
    <a:srgbClr val="FDFDFD"/>
    <a:srgbClr val="16DDF0"/>
    <a:srgbClr val="1AA5D6"/>
    <a:srgbClr val="FEFEFE"/>
    <a:srgbClr val="E8E8E8"/>
    <a:srgbClr val="096DD6"/>
    <a:srgbClr val="004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0" autoAdjust="0"/>
    <p:restoredTop sz="94700" autoAdjust="0"/>
  </p:normalViewPr>
  <p:slideViewPr>
    <p:cSldViewPr>
      <p:cViewPr varScale="1">
        <p:scale>
          <a:sx n="144" d="100"/>
          <a:sy n="144" d="100"/>
        </p:scale>
        <p:origin x="558"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8" d="100"/>
          <a:sy n="88" d="100"/>
        </p:scale>
        <p:origin x="2880"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8.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B420E8-3991-4846-B542-E3308952750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47B912-73AA-4079-9939-E00986DEEA0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AA47F99-6ADC-4C80-99B3-D41D132752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24537" y="328196"/>
            <a:ext cx="2852063" cy="338554"/>
          </a:xfrm>
          <a:prstGeom prst="rect">
            <a:avLst/>
          </a:prstGeom>
          <a:noFill/>
        </p:spPr>
        <p:txBody>
          <a:bodyPr wrap="none" rtlCol="0">
            <a:spAutoFit/>
          </a:bodyPr>
          <a:lstStyle/>
          <a:p>
            <a:r>
              <a:rPr lang="zh-CN" altLang="en-US" sz="1600" dirty="0">
                <a:solidFill>
                  <a:srgbClr val="FFF7E1"/>
                </a:solidFill>
              </a:rPr>
              <a:t>中华人民共和国反间谍法总则</a:t>
            </a:r>
            <a:endParaRPr lang="zh-CN" altLang="en-US" sz="1600" dirty="0">
              <a:solidFill>
                <a:srgbClr val="FFF7E1"/>
              </a:solidFill>
            </a:endParaRPr>
          </a:p>
        </p:txBody>
      </p:sp>
      <p:sp>
        <p:nvSpPr>
          <p:cNvPr id="3" name="矩形 2"/>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email"/>
          <a:stretch>
            <a:fillRect/>
          </a:stretch>
        </p:blipFill>
        <p:spPr>
          <a:xfrm>
            <a:off x="-19050" y="100063"/>
            <a:ext cx="643447" cy="643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424537" y="328196"/>
            <a:ext cx="2852063" cy="338554"/>
          </a:xfrm>
          <a:prstGeom prst="rect">
            <a:avLst/>
          </a:prstGeom>
          <a:noFill/>
        </p:spPr>
        <p:txBody>
          <a:bodyPr wrap="none" rtlCol="0">
            <a:spAutoFit/>
          </a:bodyPr>
          <a:lstStyle/>
          <a:p>
            <a:r>
              <a:rPr lang="zh-CN" altLang="en-US" sz="1600" dirty="0">
                <a:solidFill>
                  <a:srgbClr val="FFF7E1"/>
                </a:solidFill>
              </a:rPr>
              <a:t>国家安全机关反间谍工作职权</a:t>
            </a:r>
            <a:endParaRPr lang="zh-CN" altLang="en-US" sz="1600" dirty="0">
              <a:solidFill>
                <a:srgbClr val="FFF7E1"/>
              </a:solidFill>
            </a:endParaRPr>
          </a:p>
        </p:txBody>
      </p:sp>
      <p:sp>
        <p:nvSpPr>
          <p:cNvPr id="9" name="矩形 8"/>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cstate="email"/>
          <a:stretch>
            <a:fillRect/>
          </a:stretch>
        </p:blipFill>
        <p:spPr>
          <a:xfrm>
            <a:off x="-19050" y="100063"/>
            <a:ext cx="643447" cy="643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424537" y="328196"/>
            <a:ext cx="2441694" cy="338554"/>
          </a:xfrm>
          <a:prstGeom prst="rect">
            <a:avLst/>
          </a:prstGeom>
          <a:noFill/>
        </p:spPr>
        <p:txBody>
          <a:bodyPr wrap="none" rtlCol="0">
            <a:spAutoFit/>
          </a:bodyPr>
          <a:lstStyle/>
          <a:p>
            <a:r>
              <a:rPr lang="zh-CN" altLang="en-US" sz="1600" dirty="0">
                <a:solidFill>
                  <a:srgbClr val="FFF7E1"/>
                </a:solidFill>
              </a:rPr>
              <a:t>公民和组织的义务和权利</a:t>
            </a:r>
            <a:endParaRPr lang="zh-CN" altLang="en-US" sz="1600" dirty="0">
              <a:solidFill>
                <a:srgbClr val="FFF7E1"/>
              </a:solidFill>
            </a:endParaRPr>
          </a:p>
        </p:txBody>
      </p:sp>
      <p:sp>
        <p:nvSpPr>
          <p:cNvPr id="9" name="矩形 8"/>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cstate="email"/>
          <a:stretch>
            <a:fillRect/>
          </a:stretch>
        </p:blipFill>
        <p:spPr>
          <a:xfrm>
            <a:off x="-19050" y="100063"/>
            <a:ext cx="643447" cy="643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424537" y="328196"/>
            <a:ext cx="2441694" cy="338554"/>
          </a:xfrm>
          <a:prstGeom prst="rect">
            <a:avLst/>
          </a:prstGeom>
          <a:noFill/>
        </p:spPr>
        <p:txBody>
          <a:bodyPr wrap="none" rtlCol="0">
            <a:spAutoFit/>
          </a:bodyPr>
          <a:lstStyle/>
          <a:p>
            <a:r>
              <a:rPr lang="zh-CN" altLang="en-US" sz="1600" dirty="0">
                <a:solidFill>
                  <a:srgbClr val="FFF7E1"/>
                </a:solidFill>
              </a:rPr>
              <a:t>反间谍法相关的法律责任</a:t>
            </a:r>
            <a:endParaRPr lang="zh-CN" altLang="en-US" sz="1600" dirty="0">
              <a:solidFill>
                <a:srgbClr val="FFF7E1"/>
              </a:solidFill>
            </a:endParaRPr>
          </a:p>
        </p:txBody>
      </p:sp>
      <p:sp>
        <p:nvSpPr>
          <p:cNvPr id="9" name="矩形 8"/>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cstate="email"/>
          <a:stretch>
            <a:fillRect/>
          </a:stretch>
        </p:blipFill>
        <p:spPr>
          <a:xfrm>
            <a:off x="-19050" y="100063"/>
            <a:ext cx="643447" cy="643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424537" y="328196"/>
            <a:ext cx="2852063" cy="338554"/>
          </a:xfrm>
          <a:prstGeom prst="rect">
            <a:avLst/>
          </a:prstGeom>
          <a:noFill/>
        </p:spPr>
        <p:txBody>
          <a:bodyPr wrap="none" rtlCol="0">
            <a:spAutoFit/>
          </a:bodyPr>
          <a:lstStyle/>
          <a:p>
            <a:r>
              <a:rPr lang="zh-CN" altLang="en-US" sz="1600" dirty="0">
                <a:solidFill>
                  <a:srgbClr val="FFF7E1"/>
                </a:solidFill>
              </a:rPr>
              <a:t>中华人民共和国反间谍法附则</a:t>
            </a:r>
            <a:endParaRPr lang="zh-CN" altLang="en-US" sz="1600" dirty="0">
              <a:solidFill>
                <a:srgbClr val="FFF7E1"/>
              </a:solidFill>
            </a:endParaRPr>
          </a:p>
        </p:txBody>
      </p:sp>
      <p:sp>
        <p:nvSpPr>
          <p:cNvPr id="9" name="矩形 8"/>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email"/>
          <a:stretch>
            <a:fillRect/>
          </a:stretch>
        </p:blipFill>
        <p:spPr>
          <a:xfrm>
            <a:off x="-19050" y="100063"/>
            <a:ext cx="643447" cy="6434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150607" y="753035"/>
            <a:ext cx="8853544" cy="424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pic>
        <p:nvPicPr>
          <p:cNvPr id="10" name="图片 9"/>
          <p:cNvPicPr>
            <a:picLocks noChangeAspect="1"/>
          </p:cNvPicPr>
          <p:nvPr userDrawn="1"/>
        </p:nvPicPr>
        <p:blipFill>
          <a:blip r:embed="rId8" cstate="email"/>
          <a:stretch>
            <a:fillRect/>
          </a:stretch>
        </p:blipFill>
        <p:spPr>
          <a:xfrm>
            <a:off x="1776" y="0"/>
            <a:ext cx="9140447"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image" Target="../media/image6.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microsoft.com/office/2007/relationships/hdphoto" Target="../media/image12.wdp"/><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12" name="组合 11"/>
          <p:cNvGrpSpPr/>
          <p:nvPr/>
        </p:nvGrpSpPr>
        <p:grpSpPr>
          <a:xfrm>
            <a:off x="891207" y="936682"/>
            <a:ext cx="7109793" cy="1219757"/>
            <a:chOff x="914400" y="1123393"/>
            <a:chExt cx="7109793" cy="1219757"/>
          </a:xfrm>
        </p:grpSpPr>
        <p:sp>
          <p:nvSpPr>
            <p:cNvPr id="15" name="TextBox 32">
              <a:hlinkClick r:id="" action="ppaction://hlinkshowjump?jump=nextslide"/>
            </p:cNvPr>
            <p:cNvSpPr txBox="1">
              <a:spLocks noChangeArrowheads="1"/>
            </p:cNvSpPr>
            <p:nvPr/>
          </p:nvSpPr>
          <p:spPr bwMode="auto">
            <a:xfrm>
              <a:off x="914400" y="1123393"/>
              <a:ext cx="7109793" cy="121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lnSpc>
                  <a:spcPct val="89000"/>
                </a:lnSpc>
              </a:pPr>
              <a:r>
                <a:rPr lang="zh-CN" altLang="en-US" sz="3800" spc="-300" dirty="0">
                  <a:solidFill>
                    <a:srgbClr val="FFF7E1"/>
                  </a:solidFill>
                  <a:latin typeface="汉仪程行简" panose="00020600040101010101" pitchFamily="18" charset="-122"/>
                  <a:ea typeface="汉仪程行简" panose="00020600040101010101" pitchFamily="18" charset="-122"/>
                  <a:cs typeface="胡晓波男神体" panose="02010600030101010101" pitchFamily="2" charset="-122"/>
                </a:rPr>
                <a:t>中华人民共和国</a:t>
              </a:r>
              <a:r>
                <a:rPr lang="zh-CN" altLang="en-US" sz="8000" spc="-900" dirty="0">
                  <a:solidFill>
                    <a:srgbClr val="FFF7E1"/>
                  </a:solidFill>
                  <a:latin typeface="汉仪程行简" panose="00020600040101010101" pitchFamily="18" charset="-122"/>
                  <a:ea typeface="汉仪程行简" panose="00020600040101010101" pitchFamily="18" charset="-122"/>
                  <a:cs typeface="胡晓波男神体" panose="02010600030101010101" pitchFamily="2" charset="-122"/>
                </a:rPr>
                <a:t>反间谍法</a:t>
              </a:r>
              <a:endParaRPr lang="zh-CN" altLang="en-US" sz="8000" spc="-900" dirty="0">
                <a:solidFill>
                  <a:srgbClr val="FFF7E1"/>
                </a:solidFill>
                <a:latin typeface="汉仪程行简" panose="00020600040101010101" pitchFamily="18" charset="-122"/>
                <a:ea typeface="汉仪程行简" panose="00020600040101010101" pitchFamily="18" charset="-122"/>
                <a:cs typeface="胡晓波男神体" panose="02010600030101010101" pitchFamily="2" charset="-122"/>
              </a:endParaRPr>
            </a:p>
          </p:txBody>
        </p:sp>
        <p:grpSp>
          <p:nvGrpSpPr>
            <p:cNvPr id="7" name="组合 6"/>
            <p:cNvGrpSpPr/>
            <p:nvPr/>
          </p:nvGrpSpPr>
          <p:grpSpPr>
            <a:xfrm>
              <a:off x="2761408" y="1298922"/>
              <a:ext cx="1480132" cy="206028"/>
              <a:chOff x="3659212" y="1975933"/>
              <a:chExt cx="1677713" cy="233530"/>
            </a:xfrm>
            <a:solidFill>
              <a:srgbClr val="FFF7E1"/>
            </a:solidFill>
          </p:grpSpPr>
          <p:sp>
            <p:nvSpPr>
              <p:cNvPr id="5" name="五角星 4"/>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9" name="五角星 28"/>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1" name="五角星 30"/>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2" name="五角星 31"/>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3" name="五角星 32"/>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35" name="直接连接符 34"/>
            <p:cNvCxnSpPr/>
            <p:nvPr/>
          </p:nvCxnSpPr>
          <p:spPr>
            <a:xfrm>
              <a:off x="1143000" y="1434823"/>
              <a:ext cx="1522545" cy="0"/>
            </a:xfrm>
            <a:prstGeom prst="line">
              <a:avLst/>
            </a:prstGeom>
            <a:ln>
              <a:solidFill>
                <a:srgbClr val="FFF7E1"/>
              </a:solidFill>
            </a:ln>
          </p:spPr>
          <p:style>
            <a:lnRef idx="1">
              <a:schemeClr val="accent1"/>
            </a:lnRef>
            <a:fillRef idx="0">
              <a:schemeClr val="accent1"/>
            </a:fillRef>
            <a:effectRef idx="0">
              <a:schemeClr val="accent1"/>
            </a:effectRef>
            <a:fontRef idx="minor">
              <a:schemeClr val="tx1"/>
            </a:fontRef>
          </p:style>
        </p:cxnSp>
      </p:grpSp>
      <p:pic>
        <p:nvPicPr>
          <p:cNvPr id="26" name="图片 25"/>
          <p:cNvPicPr>
            <a:picLocks noChangeAspect="1"/>
          </p:cNvPicPr>
          <p:nvPr/>
        </p:nvPicPr>
        <p:blipFill>
          <a:blip r:embed="rId1" cstate="email">
            <a:lum bright="70000" contrast="-70000"/>
          </a:blip>
          <a:stretch>
            <a:fillRect/>
          </a:stretch>
        </p:blipFill>
        <p:spPr>
          <a:xfrm>
            <a:off x="358238" y="347788"/>
            <a:ext cx="860962" cy="653779"/>
          </a:xfrm>
          <a:prstGeom prst="rect">
            <a:avLst/>
          </a:prstGeom>
        </p:spPr>
      </p:pic>
      <p:pic>
        <p:nvPicPr>
          <p:cNvPr id="8" name="0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43913" y="-355167"/>
            <a:ext cx="304800" cy="304800"/>
          </a:xfrm>
          <a:prstGeom prst="rect">
            <a:avLst/>
          </a:prstGeom>
        </p:spPr>
      </p:pic>
      <p:pic>
        <p:nvPicPr>
          <p:cNvPr id="6" name="图片 5"/>
          <p:cNvPicPr>
            <a:picLocks noChangeAspect="1"/>
          </p:cNvPicPr>
          <p:nvPr/>
        </p:nvPicPr>
        <p:blipFill>
          <a:blip r:embed="rId5" cstate="email"/>
          <a:stretch>
            <a:fillRect/>
          </a:stretch>
        </p:blipFill>
        <p:spPr>
          <a:xfrm>
            <a:off x="0" y="1885950"/>
            <a:ext cx="9372600" cy="3441290"/>
          </a:xfrm>
          <a:prstGeom prst="rect">
            <a:avLst/>
          </a:prstGeom>
        </p:spPr>
      </p:pic>
      <p:sp>
        <p:nvSpPr>
          <p:cNvPr id="2" name="文本框 1"/>
          <p:cNvSpPr txBox="1"/>
          <p:nvPr/>
        </p:nvSpPr>
        <p:spPr>
          <a:xfrm>
            <a:off x="2362200" y="2876550"/>
            <a:ext cx="4304384" cy="1077218"/>
          </a:xfrm>
          <a:prstGeom prst="rect">
            <a:avLst/>
          </a:prstGeom>
          <a:noFill/>
        </p:spPr>
        <p:txBody>
          <a:bodyPr wrap="none" rtlCol="0">
            <a:spAutoFit/>
          </a:bodyPr>
          <a:lstStyle/>
          <a:p>
            <a:pPr algn="ctr"/>
            <a:r>
              <a:rPr lang="zh-CN" altLang="en-US" sz="3200" b="1" dirty="0" smtClean="0">
                <a:solidFill>
                  <a:schemeClr val="bg1"/>
                </a:solidFill>
                <a:latin typeface="仿宋" panose="02010609060101010101" pitchFamily="49" charset="-122"/>
                <a:ea typeface="仿宋" panose="02010609060101010101" pitchFamily="49" charset="-122"/>
              </a:rPr>
              <a:t>长沙民政职业技术学院</a:t>
            </a:r>
            <a:endParaRPr lang="en-US" altLang="zh-CN" sz="3200" b="1" dirty="0" smtClean="0">
              <a:solidFill>
                <a:schemeClr val="bg1"/>
              </a:solidFill>
              <a:latin typeface="仿宋" panose="02010609060101010101" pitchFamily="49" charset="-122"/>
              <a:ea typeface="仿宋" panose="02010609060101010101" pitchFamily="49" charset="-122"/>
            </a:endParaRPr>
          </a:p>
          <a:p>
            <a:pPr algn="ctr"/>
            <a:r>
              <a:rPr lang="zh-CN" altLang="en-US" sz="3200" b="1" dirty="0" smtClean="0">
                <a:solidFill>
                  <a:schemeClr val="bg1"/>
                </a:solidFill>
                <a:latin typeface="仿宋" panose="02010609060101010101" pitchFamily="49" charset="-122"/>
                <a:ea typeface="仿宋" panose="02010609060101010101" pitchFamily="49" charset="-122"/>
              </a:rPr>
              <a:t>**学院**班级</a:t>
            </a:r>
            <a:endParaRPr lang="zh-CN" altLang="en-US" sz="3200" b="1" dirty="0">
              <a:solidFill>
                <a:schemeClr val="bg1"/>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23218" fill="hold"/>
                                        <p:tgtEl>
                                          <p:spTgt spid="8"/>
                                        </p:tgtEl>
                                      </p:cBhvr>
                                    </p:cmd>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33400" y="1200150"/>
            <a:ext cx="7924800" cy="756805"/>
            <a:chOff x="609600" y="1456551"/>
            <a:chExt cx="7924800" cy="756805"/>
          </a:xfrm>
        </p:grpSpPr>
        <p:sp>
          <p:nvSpPr>
            <p:cNvPr id="24" name="矩形 23"/>
            <p:cNvSpPr/>
            <p:nvPr/>
          </p:nvSpPr>
          <p:spPr>
            <a:xfrm>
              <a:off x="609600" y="1657352"/>
              <a:ext cx="7924800" cy="5560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38200" y="1874535"/>
              <a:ext cx="7467600" cy="313997"/>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国家安全机关因侦察间谍行为的需要，根据国家有关规定，经过严格的批准手续，可以采取技术侦察措施。</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6" name="组合 25"/>
            <p:cNvGrpSpPr/>
            <p:nvPr/>
          </p:nvGrpSpPr>
          <p:grpSpPr>
            <a:xfrm>
              <a:off x="971453" y="1456551"/>
              <a:ext cx="1426404" cy="421985"/>
              <a:chOff x="14140745" y="1366234"/>
              <a:chExt cx="5019761" cy="805754"/>
            </a:xfrm>
          </p:grpSpPr>
          <p:sp>
            <p:nvSpPr>
              <p:cNvPr id="27" name="矩形 2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8"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第十二条</a:t>
                </a:r>
                <a:endParaRPr lang="zh-CN" altLang="en-US" sz="1600" b="1" kern="0" dirty="0">
                  <a:solidFill>
                    <a:srgbClr val="FFFFFF"/>
                  </a:solidFill>
                  <a:latin typeface="+mn-lt"/>
                  <a:ea typeface="+mn-ea"/>
                  <a:cs typeface="+mn-ea"/>
                  <a:sym typeface="+mn-lt"/>
                </a:endParaRPr>
              </a:p>
            </p:txBody>
          </p:sp>
        </p:grpSp>
      </p:grpSp>
      <p:grpSp>
        <p:nvGrpSpPr>
          <p:cNvPr id="29" name="组合 28"/>
          <p:cNvGrpSpPr/>
          <p:nvPr/>
        </p:nvGrpSpPr>
        <p:grpSpPr>
          <a:xfrm>
            <a:off x="533400" y="2206260"/>
            <a:ext cx="7924800" cy="2189095"/>
            <a:chOff x="609600" y="1456551"/>
            <a:chExt cx="7924800" cy="2189095"/>
          </a:xfrm>
        </p:grpSpPr>
        <p:sp>
          <p:nvSpPr>
            <p:cNvPr id="30" name="矩形 29"/>
            <p:cNvSpPr/>
            <p:nvPr/>
          </p:nvSpPr>
          <p:spPr>
            <a:xfrm>
              <a:off x="609600" y="1657352"/>
              <a:ext cx="7924800" cy="19882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56234" y="2039002"/>
              <a:ext cx="5773166" cy="1453515"/>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因反间谍工作需要，可以依照规定查验有关组织和个人的电子通信工具、器材等设备、设施。查验中发现存在危害国家安全情形的，国家安全机关应当责令其整改；拒绝整改或者整改后仍不符合要求的，可以予以查封、扣押。对依照前款规定查封、扣押的设备、设施，在危害国家安全的情形消除后，国家安全机关应当及时解除查封、扣押。</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2" name="组合 31"/>
            <p:cNvGrpSpPr/>
            <p:nvPr/>
          </p:nvGrpSpPr>
          <p:grpSpPr>
            <a:xfrm>
              <a:off x="971453" y="1456551"/>
              <a:ext cx="1426404" cy="421985"/>
              <a:chOff x="14140745" y="1366234"/>
              <a:chExt cx="5019761" cy="805754"/>
            </a:xfrm>
          </p:grpSpPr>
          <p:sp>
            <p:nvSpPr>
              <p:cNvPr id="33" name="矩形 32"/>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4"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第十三条</a:t>
                </a:r>
                <a:endParaRPr lang="zh-CN" altLang="en-US" sz="1600" b="1" kern="0" dirty="0">
                  <a:solidFill>
                    <a:srgbClr val="FFFFFF"/>
                  </a:solidFill>
                  <a:latin typeface="+mn-lt"/>
                  <a:ea typeface="+mn-ea"/>
                  <a:cs typeface="+mn-ea"/>
                  <a:sym typeface="+mn-lt"/>
                </a:endParaRPr>
              </a:p>
            </p:txBody>
          </p:sp>
        </p:grpSp>
      </p:grpSp>
      <p:pic>
        <p:nvPicPr>
          <p:cNvPr id="2" name="图片 1"/>
          <p:cNvPicPr>
            <a:picLocks noChangeAspect="1"/>
          </p:cNvPicPr>
          <p:nvPr/>
        </p:nvPicPr>
        <p:blipFill>
          <a:blip r:embed="rId1" cstate="email"/>
          <a:stretch>
            <a:fillRect/>
          </a:stretch>
        </p:blipFill>
        <p:spPr>
          <a:xfrm>
            <a:off x="6553200" y="2559095"/>
            <a:ext cx="1695450" cy="1808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09600" y="1352550"/>
            <a:ext cx="7924800" cy="1419165"/>
            <a:chOff x="609600" y="1456551"/>
            <a:chExt cx="7924800" cy="1419165"/>
          </a:xfrm>
        </p:grpSpPr>
        <p:sp>
          <p:nvSpPr>
            <p:cNvPr id="25" name="矩形 24"/>
            <p:cNvSpPr/>
            <p:nvPr/>
          </p:nvSpPr>
          <p:spPr>
            <a:xfrm>
              <a:off x="609600" y="1657351"/>
              <a:ext cx="7924800" cy="12183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38200" y="1837551"/>
              <a:ext cx="3505200" cy="90024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国家安全机关因反间谍工作需要，根据国家有关规定，可以提请海关、边防等检查机关对有关人员和资料、器材免检。有关检查机关应当予以协助。</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7" name="组合 26"/>
            <p:cNvGrpSpPr/>
            <p:nvPr/>
          </p:nvGrpSpPr>
          <p:grpSpPr>
            <a:xfrm>
              <a:off x="971453" y="1456551"/>
              <a:ext cx="1426404" cy="421985"/>
              <a:chOff x="14140745" y="1366234"/>
              <a:chExt cx="5019761" cy="805754"/>
            </a:xfrm>
          </p:grpSpPr>
          <p:sp>
            <p:nvSpPr>
              <p:cNvPr id="28" name="矩形 27"/>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9"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第十四条</a:t>
                </a:r>
                <a:endParaRPr lang="zh-CN" altLang="en-US" sz="1600" b="1" kern="0" dirty="0">
                  <a:solidFill>
                    <a:srgbClr val="FFFFFF"/>
                  </a:solidFill>
                  <a:latin typeface="+mn-lt"/>
                  <a:ea typeface="+mn-ea"/>
                  <a:cs typeface="+mn-ea"/>
                  <a:sym typeface="+mn-lt"/>
                </a:endParaRPr>
              </a:p>
            </p:txBody>
          </p:sp>
        </p:grpSp>
      </p:grpSp>
      <p:grpSp>
        <p:nvGrpSpPr>
          <p:cNvPr id="30" name="组合 29"/>
          <p:cNvGrpSpPr/>
          <p:nvPr/>
        </p:nvGrpSpPr>
        <p:grpSpPr>
          <a:xfrm>
            <a:off x="609600" y="3125376"/>
            <a:ext cx="7924800" cy="1275174"/>
            <a:chOff x="609600" y="1456551"/>
            <a:chExt cx="7924800" cy="1275174"/>
          </a:xfrm>
        </p:grpSpPr>
        <p:sp>
          <p:nvSpPr>
            <p:cNvPr id="31" name="矩形 30"/>
            <p:cNvSpPr/>
            <p:nvPr/>
          </p:nvSpPr>
          <p:spPr>
            <a:xfrm>
              <a:off x="609600" y="1657351"/>
              <a:ext cx="7924800" cy="10743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38200" y="1912129"/>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国家安全机关对用于间谍行为的工具和其他财物，以及用于资助间谍行为的资金、场所、物资，经设区的市级以上国家安全机关负责人批准，可以依法查封、扣押、冻结。</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3" name="组合 32"/>
            <p:cNvGrpSpPr/>
            <p:nvPr/>
          </p:nvGrpSpPr>
          <p:grpSpPr>
            <a:xfrm>
              <a:off x="971453" y="1456551"/>
              <a:ext cx="1426404" cy="421985"/>
              <a:chOff x="14140745" y="1366234"/>
              <a:chExt cx="5019761" cy="805754"/>
            </a:xfrm>
          </p:grpSpPr>
          <p:sp>
            <p:nvSpPr>
              <p:cNvPr id="34" name="矩形 33"/>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5"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第十五条</a:t>
                </a:r>
                <a:endParaRPr lang="zh-CN" altLang="en-US" sz="1600" b="1" kern="0" dirty="0">
                  <a:solidFill>
                    <a:srgbClr val="FFFFFF"/>
                  </a:solidFill>
                  <a:latin typeface="+mn-lt"/>
                  <a:ea typeface="+mn-ea"/>
                  <a:cs typeface="+mn-ea"/>
                  <a:sym typeface="+mn-lt"/>
                </a:endParaRPr>
              </a:p>
            </p:txBody>
          </p:sp>
        </p:grpSp>
      </p:grpSp>
      <p:pic>
        <p:nvPicPr>
          <p:cNvPr id="2" name="图片 1"/>
          <p:cNvPicPr>
            <a:picLocks noChangeAspect="1"/>
          </p:cNvPicPr>
          <p:nvPr/>
        </p:nvPicPr>
        <p:blipFill rotWithShape="1">
          <a:blip r:embed="rId1" cstate="email"/>
          <a:srcRect/>
          <a:stretch>
            <a:fillRect/>
          </a:stretch>
        </p:blipFill>
        <p:spPr>
          <a:xfrm flipH="1">
            <a:off x="4800600" y="1441201"/>
            <a:ext cx="3635773" cy="13716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91366" y="1053336"/>
            <a:ext cx="7924800" cy="1081229"/>
            <a:chOff x="609600" y="1456551"/>
            <a:chExt cx="7924800" cy="1081229"/>
          </a:xfrm>
        </p:grpSpPr>
        <p:sp>
          <p:nvSpPr>
            <p:cNvPr id="33" name="矩形 32"/>
            <p:cNvSpPr/>
            <p:nvPr/>
          </p:nvSpPr>
          <p:spPr>
            <a:xfrm>
              <a:off x="609600" y="1657351"/>
              <a:ext cx="7924800" cy="8804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38200" y="1850569"/>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国家安全机关根据反间谍工作需要，可以会同有关部门制定反间谍技术防范标准，指导有关部门落实反间谍技术防范措施，对存在隐患的部门，经过严格的批准手续，可以进行反间谍技术防范检查和检测。</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5" name="组合 34"/>
            <p:cNvGrpSpPr/>
            <p:nvPr/>
          </p:nvGrpSpPr>
          <p:grpSpPr>
            <a:xfrm>
              <a:off x="971453" y="1456551"/>
              <a:ext cx="1426404" cy="421985"/>
              <a:chOff x="14140745" y="1366234"/>
              <a:chExt cx="5019761" cy="805754"/>
            </a:xfrm>
          </p:grpSpPr>
          <p:sp>
            <p:nvSpPr>
              <p:cNvPr id="36" name="矩形 35"/>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7"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第十六条</a:t>
                </a:r>
                <a:endParaRPr lang="zh-CN" altLang="en-US" sz="1600" b="1" kern="0" dirty="0">
                  <a:solidFill>
                    <a:srgbClr val="FFFFFF"/>
                  </a:solidFill>
                  <a:latin typeface="+mn-lt"/>
                  <a:ea typeface="+mn-ea"/>
                  <a:cs typeface="+mn-ea"/>
                  <a:sym typeface="+mn-lt"/>
                </a:endParaRPr>
              </a:p>
            </p:txBody>
          </p:sp>
        </p:grpSp>
      </p:grpSp>
      <p:grpSp>
        <p:nvGrpSpPr>
          <p:cNvPr id="38" name="组合 37"/>
          <p:cNvGrpSpPr/>
          <p:nvPr/>
        </p:nvGrpSpPr>
        <p:grpSpPr>
          <a:xfrm>
            <a:off x="590401" y="2343150"/>
            <a:ext cx="7924800" cy="1371600"/>
            <a:chOff x="609600" y="1456551"/>
            <a:chExt cx="7924800" cy="1371600"/>
          </a:xfrm>
        </p:grpSpPr>
        <p:sp>
          <p:nvSpPr>
            <p:cNvPr id="39" name="矩形 38"/>
            <p:cNvSpPr/>
            <p:nvPr/>
          </p:nvSpPr>
          <p:spPr>
            <a:xfrm>
              <a:off x="609600" y="1657351"/>
              <a:ext cx="7924800" cy="117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38200" y="1850569"/>
              <a:ext cx="7467600" cy="90024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及其工作人员在工作中，应当严格依法办事，不得超越职权滥用职权，不得侵犯组织和个人的合法权益。国家安全机关及其工作人员依法履行反间谍工作职责获取的组织和个人的信息、材料，只能用于反间谍工作。对属于国家秘密、商业秘密和个人隐私的，应当保密。</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41" name="组合 40"/>
            <p:cNvGrpSpPr/>
            <p:nvPr/>
          </p:nvGrpSpPr>
          <p:grpSpPr>
            <a:xfrm>
              <a:off x="971453" y="1456551"/>
              <a:ext cx="1426404" cy="421985"/>
              <a:chOff x="14140745" y="1366234"/>
              <a:chExt cx="5019761" cy="805754"/>
            </a:xfrm>
          </p:grpSpPr>
          <p:sp>
            <p:nvSpPr>
              <p:cNvPr id="42" name="矩形 41"/>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43"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第十七条</a:t>
                </a:r>
                <a:endParaRPr lang="zh-CN" altLang="en-US" sz="1600" b="1" kern="0" dirty="0">
                  <a:solidFill>
                    <a:srgbClr val="FFFFFF"/>
                  </a:solidFill>
                  <a:latin typeface="+mn-lt"/>
                  <a:ea typeface="+mn-ea"/>
                  <a:cs typeface="+mn-ea"/>
                  <a:sym typeface="+mn-lt"/>
                </a:endParaRPr>
              </a:p>
            </p:txBody>
          </p:sp>
        </p:grpSp>
      </p:grpSp>
      <p:grpSp>
        <p:nvGrpSpPr>
          <p:cNvPr id="44" name="组合 43"/>
          <p:cNvGrpSpPr/>
          <p:nvPr/>
        </p:nvGrpSpPr>
        <p:grpSpPr>
          <a:xfrm>
            <a:off x="590401" y="3934669"/>
            <a:ext cx="7924800" cy="770681"/>
            <a:chOff x="609600" y="1456551"/>
            <a:chExt cx="7924800" cy="770681"/>
          </a:xfrm>
        </p:grpSpPr>
        <p:sp>
          <p:nvSpPr>
            <p:cNvPr id="45" name="矩形 44"/>
            <p:cNvSpPr/>
            <p:nvPr/>
          </p:nvSpPr>
          <p:spPr>
            <a:xfrm>
              <a:off x="609600" y="1657352"/>
              <a:ext cx="7924800" cy="569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38200" y="1850569"/>
              <a:ext cx="7467600" cy="34544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 国家安全机关工作人员依法执行职务受法律保护。</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47" name="组合 46"/>
            <p:cNvGrpSpPr/>
            <p:nvPr/>
          </p:nvGrpSpPr>
          <p:grpSpPr>
            <a:xfrm>
              <a:off x="971453" y="1456551"/>
              <a:ext cx="1426404" cy="421985"/>
              <a:chOff x="14140745" y="1366234"/>
              <a:chExt cx="5019761" cy="805754"/>
            </a:xfrm>
          </p:grpSpPr>
          <p:sp>
            <p:nvSpPr>
              <p:cNvPr id="48" name="矩形 47"/>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49" name="标题 1"/>
              <p:cNvSpPr txBox="1"/>
              <p:nvPr/>
            </p:nvSpPr>
            <p:spPr>
              <a:xfrm>
                <a:off x="15310571"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第十八条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flipH="1">
            <a:off x="756" y="2705255"/>
            <a:ext cx="9143244" cy="2438245"/>
          </a:xfrm>
          <a:prstGeom prst="rect">
            <a:avLst/>
          </a:prstGeom>
        </p:spPr>
      </p:pic>
      <p:pic>
        <p:nvPicPr>
          <p:cNvPr id="14" name="图片 13"/>
          <p:cNvPicPr>
            <a:picLocks noChangeAspect="1"/>
          </p:cNvPicPr>
          <p:nvPr/>
        </p:nvPicPr>
        <p:blipFill>
          <a:blip r:embed="rId3" cstate="email"/>
          <a:stretch>
            <a:fillRect/>
          </a:stretch>
        </p:blipFill>
        <p:spPr>
          <a:xfrm flipH="1">
            <a:off x="7495884" y="2519761"/>
            <a:ext cx="1648116" cy="1956989"/>
          </a:xfrm>
          <a:prstGeom prst="rect">
            <a:avLst/>
          </a:prstGeom>
        </p:spPr>
      </p:pic>
      <p:pic>
        <p:nvPicPr>
          <p:cNvPr id="10" name="图片 9"/>
          <p:cNvPicPr>
            <a:picLocks noChangeAspect="1"/>
          </p:cNvPicPr>
          <p:nvPr/>
        </p:nvPicPr>
        <p:blipFill>
          <a:blip r:embed="rId4" cstate="email"/>
          <a:stretch>
            <a:fillRect/>
          </a:stretch>
        </p:blipFill>
        <p:spPr>
          <a:xfrm>
            <a:off x="0" y="3624017"/>
            <a:ext cx="9151790" cy="1519483"/>
          </a:xfrm>
          <a:prstGeom prst="rect">
            <a:avLst/>
          </a:prstGeom>
        </p:spPr>
      </p:pic>
      <p:pic>
        <p:nvPicPr>
          <p:cNvPr id="27" name="图片 2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saturation sat="400000"/>
                    </a14:imgEffect>
                  </a14:imgLayer>
                </a14:imgProps>
              </a:ext>
            </a:extLst>
          </a:blip>
          <a:stretch>
            <a:fillRect/>
          </a:stretch>
        </p:blipFill>
        <p:spPr>
          <a:xfrm>
            <a:off x="318527" y="3257550"/>
            <a:ext cx="1510273" cy="1549429"/>
          </a:xfrm>
          <a:prstGeom prst="rect">
            <a:avLst/>
          </a:prstGeom>
        </p:spPr>
      </p:pic>
      <p:sp>
        <p:nvSpPr>
          <p:cNvPr id="23" name="矩形 22"/>
          <p:cNvSpPr/>
          <p:nvPr/>
        </p:nvSpPr>
        <p:spPr>
          <a:xfrm>
            <a:off x="1219200" y="1859399"/>
            <a:ext cx="6673622" cy="707886"/>
          </a:xfrm>
          <a:prstGeom prst="rect">
            <a:avLst/>
          </a:prstGeom>
        </p:spPr>
        <p:txBody>
          <a:bodyPr wrap="none">
            <a:spAutoFit/>
          </a:bodyPr>
          <a:lstStyle/>
          <a:p>
            <a:pPr defTabSz="914400"/>
            <a:r>
              <a:rPr lang="zh-CN" altLang="en-US" sz="4000" b="1" spc="600" dirty="0">
                <a:solidFill>
                  <a:srgbClr val="FFF7E1"/>
                </a:solidFill>
                <a:latin typeface="+mn-ea"/>
              </a:rPr>
              <a:t>公民和组织的义务和权利</a:t>
            </a:r>
            <a:endParaRPr lang="zh-CN" altLang="en-US" sz="4000" b="1" spc="600" dirty="0">
              <a:solidFill>
                <a:srgbClr val="FFF7E1"/>
              </a:solidFill>
              <a:latin typeface="+mn-ea"/>
            </a:endParaRPr>
          </a:p>
        </p:txBody>
      </p:sp>
      <p:sp>
        <p:nvSpPr>
          <p:cNvPr id="26" name="矩形 25"/>
          <p:cNvSpPr/>
          <p:nvPr/>
        </p:nvSpPr>
        <p:spPr>
          <a:xfrm>
            <a:off x="3442504" y="1200150"/>
            <a:ext cx="2544286" cy="707886"/>
          </a:xfrm>
          <a:prstGeom prst="rect">
            <a:avLst/>
          </a:prstGeom>
        </p:spPr>
        <p:txBody>
          <a:bodyPr wrap="none">
            <a:spAutoFit/>
          </a:bodyPr>
          <a:lstStyle/>
          <a:p>
            <a:pPr defTabSz="914400"/>
            <a:r>
              <a:rPr lang="zh-CN" altLang="en-US" sz="4000" spc="600" dirty="0">
                <a:solidFill>
                  <a:srgbClr val="FFF7E1"/>
                </a:solidFill>
                <a:latin typeface="+mn-ea"/>
              </a:rPr>
              <a:t>第三部分</a:t>
            </a:r>
            <a:endParaRPr lang="zh-CN" altLang="en-US" sz="4000" spc="600" dirty="0">
              <a:solidFill>
                <a:srgbClr val="FFF7E1"/>
              </a:solidFill>
              <a:latin typeface="+mn-ea"/>
            </a:endParaRPr>
          </a:p>
        </p:txBody>
      </p:sp>
      <p:grpSp>
        <p:nvGrpSpPr>
          <p:cNvPr id="33" name="组合 32"/>
          <p:cNvGrpSpPr/>
          <p:nvPr/>
        </p:nvGrpSpPr>
        <p:grpSpPr>
          <a:xfrm>
            <a:off x="1891273" y="1451079"/>
            <a:ext cx="1480132" cy="206028"/>
            <a:chOff x="3659212" y="1975933"/>
            <a:chExt cx="1677713" cy="233530"/>
          </a:xfrm>
          <a:solidFill>
            <a:srgbClr val="FFF7E1"/>
          </a:solidFill>
        </p:grpSpPr>
        <p:sp>
          <p:nvSpPr>
            <p:cNvPr id="40" name="五角星 39"/>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1" name="五角星 40"/>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7" name="五角星 46"/>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8" name="五角星 47"/>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9" name="五角星 48"/>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50" name="组合 49"/>
          <p:cNvGrpSpPr/>
          <p:nvPr/>
        </p:nvGrpSpPr>
        <p:grpSpPr>
          <a:xfrm>
            <a:off x="5906427" y="1451079"/>
            <a:ext cx="1480132" cy="206028"/>
            <a:chOff x="3659212" y="1975933"/>
            <a:chExt cx="1677713" cy="233530"/>
          </a:xfrm>
          <a:solidFill>
            <a:srgbClr val="FFF7E1"/>
          </a:solidFill>
        </p:grpSpPr>
        <p:sp>
          <p:nvSpPr>
            <p:cNvPr id="51" name="五角星 50"/>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2" name="五角星 51"/>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3" name="五角星 52"/>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4" name="五角星 53"/>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5" name="五角星 54"/>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09600" y="1047750"/>
            <a:ext cx="7924800" cy="1081229"/>
            <a:chOff x="609600" y="1456551"/>
            <a:chExt cx="7924800" cy="1081229"/>
          </a:xfrm>
        </p:grpSpPr>
        <p:sp>
          <p:nvSpPr>
            <p:cNvPr id="48" name="矩形 47"/>
            <p:cNvSpPr/>
            <p:nvPr/>
          </p:nvSpPr>
          <p:spPr>
            <a:xfrm>
              <a:off x="609600" y="1657351"/>
              <a:ext cx="7924800" cy="8804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838200" y="1850569"/>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机关、团体和其他组织应当对本单位的人员进行维护国家安全的教育，动员、组织本单位的人员防范、制止间谍行为。</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0" name="组合 49"/>
            <p:cNvGrpSpPr/>
            <p:nvPr/>
          </p:nvGrpSpPr>
          <p:grpSpPr>
            <a:xfrm>
              <a:off x="971453" y="1456551"/>
              <a:ext cx="1426404" cy="421985"/>
              <a:chOff x="14140745" y="1366234"/>
              <a:chExt cx="5019761" cy="805754"/>
            </a:xfrm>
          </p:grpSpPr>
          <p:sp>
            <p:nvSpPr>
              <p:cNvPr id="51" name="矩形 5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52" name="标题 1"/>
              <p:cNvSpPr txBox="1"/>
              <p:nvPr/>
            </p:nvSpPr>
            <p:spPr>
              <a:xfrm>
                <a:off x="15076778"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第十九条</a:t>
                </a:r>
                <a:endParaRPr lang="zh-CN" altLang="en-US" sz="1600" b="1" kern="0" dirty="0">
                  <a:solidFill>
                    <a:srgbClr val="FFFFFF"/>
                  </a:solidFill>
                  <a:latin typeface="+mn-lt"/>
                  <a:ea typeface="+mn-ea"/>
                  <a:cs typeface="+mn-ea"/>
                  <a:sym typeface="+mn-lt"/>
                </a:endParaRPr>
              </a:p>
            </p:txBody>
          </p:sp>
        </p:grpSp>
      </p:grpSp>
      <p:grpSp>
        <p:nvGrpSpPr>
          <p:cNvPr id="53" name="组合 52"/>
          <p:cNvGrpSpPr/>
          <p:nvPr/>
        </p:nvGrpSpPr>
        <p:grpSpPr>
          <a:xfrm>
            <a:off x="608635" y="2337564"/>
            <a:ext cx="7924800" cy="1133076"/>
            <a:chOff x="609600" y="1456551"/>
            <a:chExt cx="7924800" cy="1133076"/>
          </a:xfrm>
        </p:grpSpPr>
        <p:sp>
          <p:nvSpPr>
            <p:cNvPr id="54" name="矩形 53"/>
            <p:cNvSpPr/>
            <p:nvPr/>
          </p:nvSpPr>
          <p:spPr>
            <a:xfrm>
              <a:off x="609600" y="1657351"/>
              <a:ext cx="7924800" cy="9322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838200" y="1850569"/>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公民和组织应当为反间谍工作提供便利或者其他协助。因协助反间谍工作，本人或者其近亲属的人身安全面临危险的，可以向国家安全机关请求予以保护。国家安全机关应当会同有关部门依法采取保护措施。</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6" name="组合 55"/>
            <p:cNvGrpSpPr/>
            <p:nvPr/>
          </p:nvGrpSpPr>
          <p:grpSpPr>
            <a:xfrm>
              <a:off x="971453" y="1456551"/>
              <a:ext cx="1426404" cy="421985"/>
              <a:chOff x="14140745" y="1366234"/>
              <a:chExt cx="5019761" cy="805754"/>
            </a:xfrm>
          </p:grpSpPr>
          <p:sp>
            <p:nvSpPr>
              <p:cNvPr id="57" name="矩形 5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58" name="标题 1"/>
              <p:cNvSpPr txBox="1"/>
              <p:nvPr/>
            </p:nvSpPr>
            <p:spPr>
              <a:xfrm>
                <a:off x="15080174"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第二十条</a:t>
                </a:r>
                <a:endParaRPr lang="zh-CN" altLang="en-US" sz="1600" b="1" kern="0" dirty="0">
                  <a:solidFill>
                    <a:srgbClr val="FFFFFF"/>
                  </a:solidFill>
                  <a:latin typeface="+mn-lt"/>
                  <a:ea typeface="+mn-ea"/>
                  <a:cs typeface="+mn-ea"/>
                  <a:sym typeface="+mn-lt"/>
                </a:endParaRPr>
              </a:p>
            </p:txBody>
          </p:sp>
        </p:grpSp>
      </p:grpSp>
      <p:grpSp>
        <p:nvGrpSpPr>
          <p:cNvPr id="59" name="组合 58"/>
          <p:cNvGrpSpPr/>
          <p:nvPr/>
        </p:nvGrpSpPr>
        <p:grpSpPr>
          <a:xfrm>
            <a:off x="608635" y="3632964"/>
            <a:ext cx="7924800" cy="1026197"/>
            <a:chOff x="609600" y="1456551"/>
            <a:chExt cx="7924800" cy="1026197"/>
          </a:xfrm>
        </p:grpSpPr>
        <p:sp>
          <p:nvSpPr>
            <p:cNvPr id="60" name="矩形 59"/>
            <p:cNvSpPr/>
            <p:nvPr/>
          </p:nvSpPr>
          <p:spPr>
            <a:xfrm>
              <a:off x="609600" y="1657352"/>
              <a:ext cx="7924800" cy="82539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38200" y="1850569"/>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公民和组织发现间谍行为，应当及时向国家安全机关报告；向公安机关等其他国家机关、组织报告的，相关国家机关、组织应当立即移送国家安全机关处理。</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62" name="组合 61"/>
            <p:cNvGrpSpPr/>
            <p:nvPr/>
          </p:nvGrpSpPr>
          <p:grpSpPr>
            <a:xfrm>
              <a:off x="971453" y="1456551"/>
              <a:ext cx="1426404" cy="421985"/>
              <a:chOff x="14140745" y="1366234"/>
              <a:chExt cx="5019761" cy="805754"/>
            </a:xfrm>
          </p:grpSpPr>
          <p:sp>
            <p:nvSpPr>
              <p:cNvPr id="63" name="矩形 62"/>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64" name="标题 1"/>
              <p:cNvSpPr txBox="1"/>
              <p:nvPr/>
            </p:nvSpPr>
            <p:spPr>
              <a:xfrm>
                <a:off x="14812013"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第二十一条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09600" y="1270764"/>
            <a:ext cx="7924800" cy="782647"/>
            <a:chOff x="609600" y="1456551"/>
            <a:chExt cx="7924800" cy="782647"/>
          </a:xfrm>
        </p:grpSpPr>
        <p:sp>
          <p:nvSpPr>
            <p:cNvPr id="48" name="矩形 47"/>
            <p:cNvSpPr/>
            <p:nvPr/>
          </p:nvSpPr>
          <p:spPr>
            <a:xfrm>
              <a:off x="609600" y="1657352"/>
              <a:ext cx="7924800" cy="5818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838200" y="1850569"/>
              <a:ext cx="7467600" cy="313997"/>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在国家安全机关调查了解有关间谍行为的情况、收集有关证据时，有关组织和个人应当如实提供，不得拒绝。</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0" name="组合 49"/>
            <p:cNvGrpSpPr/>
            <p:nvPr/>
          </p:nvGrpSpPr>
          <p:grpSpPr>
            <a:xfrm>
              <a:off x="971453" y="1456551"/>
              <a:ext cx="1426404" cy="421985"/>
              <a:chOff x="14140745" y="1366234"/>
              <a:chExt cx="5019761" cy="805754"/>
            </a:xfrm>
          </p:grpSpPr>
          <p:sp>
            <p:nvSpPr>
              <p:cNvPr id="51" name="矩形 5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52" name="标题 1"/>
              <p:cNvSpPr txBox="1"/>
              <p:nvPr/>
            </p:nvSpPr>
            <p:spPr>
              <a:xfrm>
                <a:off x="14744448"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第二十二条</a:t>
                </a:r>
                <a:endParaRPr lang="zh-CN" altLang="en-US" sz="1600" b="1" kern="0" dirty="0">
                  <a:solidFill>
                    <a:srgbClr val="FFFFFF"/>
                  </a:solidFill>
                  <a:latin typeface="+mn-lt"/>
                  <a:ea typeface="+mn-ea"/>
                  <a:cs typeface="+mn-ea"/>
                  <a:sym typeface="+mn-lt"/>
                </a:endParaRPr>
              </a:p>
            </p:txBody>
          </p:sp>
        </p:grpSp>
      </p:grpSp>
      <p:grpSp>
        <p:nvGrpSpPr>
          <p:cNvPr id="53" name="组合 52"/>
          <p:cNvGrpSpPr/>
          <p:nvPr/>
        </p:nvGrpSpPr>
        <p:grpSpPr>
          <a:xfrm>
            <a:off x="608635" y="2413764"/>
            <a:ext cx="7924800" cy="754258"/>
            <a:chOff x="609600" y="1456551"/>
            <a:chExt cx="7924800" cy="754258"/>
          </a:xfrm>
        </p:grpSpPr>
        <p:sp>
          <p:nvSpPr>
            <p:cNvPr id="54" name="矩形 53"/>
            <p:cNvSpPr/>
            <p:nvPr/>
          </p:nvSpPr>
          <p:spPr>
            <a:xfrm>
              <a:off x="609600" y="1657351"/>
              <a:ext cx="7924800" cy="5534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838200" y="1850569"/>
              <a:ext cx="7467600" cy="313997"/>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 任何公民和组织都应当保守所知悉的有关反间谍工作的国家秘密。</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6" name="组合 55"/>
            <p:cNvGrpSpPr/>
            <p:nvPr/>
          </p:nvGrpSpPr>
          <p:grpSpPr>
            <a:xfrm>
              <a:off x="971453" y="1456551"/>
              <a:ext cx="1426404" cy="421985"/>
              <a:chOff x="14140745" y="1366234"/>
              <a:chExt cx="5019761" cy="805754"/>
            </a:xfrm>
          </p:grpSpPr>
          <p:sp>
            <p:nvSpPr>
              <p:cNvPr id="57" name="矩形 5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58" name="标题 1"/>
              <p:cNvSpPr txBox="1"/>
              <p:nvPr/>
            </p:nvSpPr>
            <p:spPr>
              <a:xfrm>
                <a:off x="14747844"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第二十三条</a:t>
                </a:r>
                <a:endParaRPr lang="zh-CN" altLang="en-US" sz="1600" b="1" kern="0" dirty="0">
                  <a:solidFill>
                    <a:srgbClr val="FFFFFF"/>
                  </a:solidFill>
                  <a:latin typeface="+mn-lt"/>
                  <a:ea typeface="+mn-ea"/>
                  <a:cs typeface="+mn-ea"/>
                  <a:sym typeface="+mn-lt"/>
                </a:endParaRPr>
              </a:p>
            </p:txBody>
          </p:sp>
        </p:grpSp>
      </p:grpSp>
      <p:grpSp>
        <p:nvGrpSpPr>
          <p:cNvPr id="59" name="组合 58"/>
          <p:cNvGrpSpPr/>
          <p:nvPr/>
        </p:nvGrpSpPr>
        <p:grpSpPr>
          <a:xfrm>
            <a:off x="608635" y="3556764"/>
            <a:ext cx="7924800" cy="843786"/>
            <a:chOff x="609600" y="1456551"/>
            <a:chExt cx="7924800" cy="843786"/>
          </a:xfrm>
        </p:grpSpPr>
        <p:sp>
          <p:nvSpPr>
            <p:cNvPr id="60" name="矩形 59"/>
            <p:cNvSpPr/>
            <p:nvPr/>
          </p:nvSpPr>
          <p:spPr>
            <a:xfrm>
              <a:off x="609600" y="1657352"/>
              <a:ext cx="7924800" cy="6429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38200" y="1850569"/>
              <a:ext cx="7467600" cy="34544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 任何个人和组织都不得非法持有属于国家秘密的文件、资料和其他物品。</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62" name="组合 61"/>
            <p:cNvGrpSpPr/>
            <p:nvPr/>
          </p:nvGrpSpPr>
          <p:grpSpPr>
            <a:xfrm>
              <a:off x="971453" y="1456551"/>
              <a:ext cx="1426404" cy="421985"/>
              <a:chOff x="14140745" y="1366234"/>
              <a:chExt cx="5019761" cy="805754"/>
            </a:xfrm>
          </p:grpSpPr>
          <p:sp>
            <p:nvSpPr>
              <p:cNvPr id="63" name="矩形 62"/>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64" name="标题 1"/>
              <p:cNvSpPr txBox="1"/>
              <p:nvPr/>
            </p:nvSpPr>
            <p:spPr>
              <a:xfrm>
                <a:off x="14747844"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第二十四条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33400" y="1200150"/>
            <a:ext cx="7924800" cy="1040837"/>
            <a:chOff x="609600" y="1456551"/>
            <a:chExt cx="7924800" cy="1040837"/>
          </a:xfrm>
        </p:grpSpPr>
        <p:sp>
          <p:nvSpPr>
            <p:cNvPr id="34" name="矩形 33"/>
            <p:cNvSpPr/>
            <p:nvPr/>
          </p:nvSpPr>
          <p:spPr>
            <a:xfrm>
              <a:off x="609600" y="1657351"/>
              <a:ext cx="7924800" cy="8400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38200" y="1837551"/>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任何个人和组织都不得非法持有、使用间谍活动特殊需要的专用间谍器材。专用间谍器材由国务院国家安全主管部门依照国家有关规定确认。</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6" name="组合 35"/>
            <p:cNvGrpSpPr/>
            <p:nvPr/>
          </p:nvGrpSpPr>
          <p:grpSpPr>
            <a:xfrm>
              <a:off x="971453" y="1456551"/>
              <a:ext cx="1426404" cy="421985"/>
              <a:chOff x="14140745" y="1366234"/>
              <a:chExt cx="5019761" cy="805754"/>
            </a:xfrm>
          </p:grpSpPr>
          <p:sp>
            <p:nvSpPr>
              <p:cNvPr id="37" name="矩形 3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8"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第二十五条</a:t>
                </a:r>
                <a:endParaRPr lang="zh-CN" altLang="en-US" sz="1600" b="1" kern="0" dirty="0">
                  <a:solidFill>
                    <a:srgbClr val="FFFFFF"/>
                  </a:solidFill>
                  <a:latin typeface="+mn-lt"/>
                  <a:ea typeface="+mn-ea"/>
                  <a:cs typeface="+mn-ea"/>
                  <a:sym typeface="+mn-lt"/>
                </a:endParaRPr>
              </a:p>
            </p:txBody>
          </p:sp>
        </p:grpSp>
      </p:grpSp>
      <p:grpSp>
        <p:nvGrpSpPr>
          <p:cNvPr id="39" name="组合 38"/>
          <p:cNvGrpSpPr/>
          <p:nvPr/>
        </p:nvGrpSpPr>
        <p:grpSpPr>
          <a:xfrm>
            <a:off x="533400" y="2440055"/>
            <a:ext cx="7924800" cy="2189095"/>
            <a:chOff x="609600" y="1456551"/>
            <a:chExt cx="7924800" cy="2189095"/>
          </a:xfrm>
        </p:grpSpPr>
        <p:sp>
          <p:nvSpPr>
            <p:cNvPr id="40" name="矩形 39"/>
            <p:cNvSpPr/>
            <p:nvPr/>
          </p:nvSpPr>
          <p:spPr>
            <a:xfrm>
              <a:off x="609600" y="1657352"/>
              <a:ext cx="7924800" cy="19882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56234" y="1969246"/>
              <a:ext cx="5773166" cy="1453515"/>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任何个人和组织对国家安全机关及其工作人员超越职权、滥用职权和其他违法行为，都有权向上级国家安全机关或者有关部门检举、控告。受理检举、控告的国家安全机关或者有关部门应当及时查清事实，负责处理，并将处理结果及时告知检举人、控告人。对协助国家安全机关工作或者依法检举、控告的个人和组织，任何个人和组织不得压制和打击报复。</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42" name="组合 41"/>
            <p:cNvGrpSpPr/>
            <p:nvPr/>
          </p:nvGrpSpPr>
          <p:grpSpPr>
            <a:xfrm>
              <a:off x="971453" y="1456551"/>
              <a:ext cx="1426404" cy="421985"/>
              <a:chOff x="14140745" y="1366234"/>
              <a:chExt cx="5019761" cy="805754"/>
            </a:xfrm>
          </p:grpSpPr>
          <p:sp>
            <p:nvSpPr>
              <p:cNvPr id="43" name="矩形 42"/>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44"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第二十六条</a:t>
                </a:r>
                <a:endParaRPr lang="zh-CN" altLang="en-US" sz="1600" b="1" kern="0" dirty="0">
                  <a:solidFill>
                    <a:srgbClr val="FFFFFF"/>
                  </a:solidFill>
                  <a:latin typeface="+mn-lt"/>
                  <a:ea typeface="+mn-ea"/>
                  <a:cs typeface="+mn-ea"/>
                  <a:sym typeface="+mn-lt"/>
                </a:endParaRPr>
              </a:p>
            </p:txBody>
          </p:sp>
        </p:grpSp>
      </p:grpSp>
      <p:pic>
        <p:nvPicPr>
          <p:cNvPr id="3" name="图片 2"/>
          <p:cNvPicPr>
            <a:picLocks noChangeAspect="1"/>
          </p:cNvPicPr>
          <p:nvPr/>
        </p:nvPicPr>
        <p:blipFill>
          <a:blip r:embed="rId1" cstate="email"/>
          <a:stretch>
            <a:fillRect/>
          </a:stretch>
        </p:blipFill>
        <p:spPr>
          <a:xfrm>
            <a:off x="6255655" y="2421187"/>
            <a:ext cx="2481040" cy="2481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flipH="1">
            <a:off x="756" y="2705255"/>
            <a:ext cx="9143244" cy="2438245"/>
          </a:xfrm>
          <a:prstGeom prst="rect">
            <a:avLst/>
          </a:prstGeom>
        </p:spPr>
      </p:pic>
      <p:pic>
        <p:nvPicPr>
          <p:cNvPr id="14" name="图片 13"/>
          <p:cNvPicPr>
            <a:picLocks noChangeAspect="1"/>
          </p:cNvPicPr>
          <p:nvPr/>
        </p:nvPicPr>
        <p:blipFill>
          <a:blip r:embed="rId3" cstate="email"/>
          <a:stretch>
            <a:fillRect/>
          </a:stretch>
        </p:blipFill>
        <p:spPr>
          <a:xfrm flipH="1">
            <a:off x="7495884" y="2519761"/>
            <a:ext cx="1648116" cy="1956989"/>
          </a:xfrm>
          <a:prstGeom prst="rect">
            <a:avLst/>
          </a:prstGeom>
        </p:spPr>
      </p:pic>
      <p:pic>
        <p:nvPicPr>
          <p:cNvPr id="10" name="图片 9"/>
          <p:cNvPicPr>
            <a:picLocks noChangeAspect="1"/>
          </p:cNvPicPr>
          <p:nvPr/>
        </p:nvPicPr>
        <p:blipFill>
          <a:blip r:embed="rId4" cstate="email"/>
          <a:stretch>
            <a:fillRect/>
          </a:stretch>
        </p:blipFill>
        <p:spPr>
          <a:xfrm>
            <a:off x="0" y="3624017"/>
            <a:ext cx="9151790" cy="1519483"/>
          </a:xfrm>
          <a:prstGeom prst="rect">
            <a:avLst/>
          </a:prstGeom>
        </p:spPr>
      </p:pic>
      <p:pic>
        <p:nvPicPr>
          <p:cNvPr id="27" name="图片 2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saturation sat="400000"/>
                    </a14:imgEffect>
                  </a14:imgLayer>
                </a14:imgProps>
              </a:ext>
            </a:extLst>
          </a:blip>
          <a:stretch>
            <a:fillRect/>
          </a:stretch>
        </p:blipFill>
        <p:spPr>
          <a:xfrm>
            <a:off x="318527" y="3257550"/>
            <a:ext cx="1510273" cy="1549429"/>
          </a:xfrm>
          <a:prstGeom prst="rect">
            <a:avLst/>
          </a:prstGeom>
        </p:spPr>
      </p:pic>
      <p:sp>
        <p:nvSpPr>
          <p:cNvPr id="23" name="矩形 22"/>
          <p:cNvSpPr/>
          <p:nvPr/>
        </p:nvSpPr>
        <p:spPr>
          <a:xfrm>
            <a:off x="1219200" y="1859399"/>
            <a:ext cx="6673622" cy="707886"/>
          </a:xfrm>
          <a:prstGeom prst="rect">
            <a:avLst/>
          </a:prstGeom>
        </p:spPr>
        <p:txBody>
          <a:bodyPr wrap="none">
            <a:spAutoFit/>
          </a:bodyPr>
          <a:lstStyle/>
          <a:p>
            <a:pPr defTabSz="914400"/>
            <a:r>
              <a:rPr lang="zh-CN" altLang="en-US" sz="4000" b="1" spc="600" dirty="0">
                <a:solidFill>
                  <a:srgbClr val="FFF7E1"/>
                </a:solidFill>
                <a:latin typeface="+mn-ea"/>
              </a:rPr>
              <a:t>反间谍法相关的法律责任</a:t>
            </a:r>
            <a:endParaRPr lang="zh-CN" altLang="en-US" sz="4000" b="1" spc="600" dirty="0">
              <a:solidFill>
                <a:srgbClr val="FFF7E1"/>
              </a:solidFill>
              <a:latin typeface="+mn-ea"/>
            </a:endParaRPr>
          </a:p>
        </p:txBody>
      </p:sp>
      <p:sp>
        <p:nvSpPr>
          <p:cNvPr id="26" name="矩形 25"/>
          <p:cNvSpPr/>
          <p:nvPr/>
        </p:nvSpPr>
        <p:spPr>
          <a:xfrm>
            <a:off x="3442504" y="1200150"/>
            <a:ext cx="2544286" cy="707886"/>
          </a:xfrm>
          <a:prstGeom prst="rect">
            <a:avLst/>
          </a:prstGeom>
        </p:spPr>
        <p:txBody>
          <a:bodyPr wrap="none">
            <a:spAutoFit/>
          </a:bodyPr>
          <a:lstStyle/>
          <a:p>
            <a:pPr defTabSz="914400"/>
            <a:r>
              <a:rPr lang="zh-CN" altLang="en-US" sz="4000" spc="600" dirty="0">
                <a:solidFill>
                  <a:srgbClr val="FFF7E1"/>
                </a:solidFill>
                <a:latin typeface="+mn-ea"/>
              </a:rPr>
              <a:t>第四部分</a:t>
            </a:r>
            <a:endParaRPr lang="zh-CN" altLang="en-US" sz="4000" spc="600" dirty="0">
              <a:solidFill>
                <a:srgbClr val="FFF7E1"/>
              </a:solidFill>
              <a:latin typeface="+mn-ea"/>
            </a:endParaRPr>
          </a:p>
        </p:txBody>
      </p:sp>
      <p:grpSp>
        <p:nvGrpSpPr>
          <p:cNvPr id="33" name="组合 32"/>
          <p:cNvGrpSpPr/>
          <p:nvPr/>
        </p:nvGrpSpPr>
        <p:grpSpPr>
          <a:xfrm>
            <a:off x="1891273" y="1451079"/>
            <a:ext cx="1480132" cy="206028"/>
            <a:chOff x="3659212" y="1975933"/>
            <a:chExt cx="1677713" cy="233530"/>
          </a:xfrm>
          <a:solidFill>
            <a:srgbClr val="FFF7E1"/>
          </a:solidFill>
        </p:grpSpPr>
        <p:sp>
          <p:nvSpPr>
            <p:cNvPr id="40" name="五角星 39"/>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1" name="五角星 40"/>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7" name="五角星 46"/>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8" name="五角星 47"/>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9" name="五角星 48"/>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50" name="组合 49"/>
          <p:cNvGrpSpPr/>
          <p:nvPr/>
        </p:nvGrpSpPr>
        <p:grpSpPr>
          <a:xfrm>
            <a:off x="5906427" y="1451079"/>
            <a:ext cx="1480132" cy="206028"/>
            <a:chOff x="3659212" y="1975933"/>
            <a:chExt cx="1677713" cy="233530"/>
          </a:xfrm>
          <a:solidFill>
            <a:srgbClr val="FFF7E1"/>
          </a:solidFill>
        </p:grpSpPr>
        <p:sp>
          <p:nvSpPr>
            <p:cNvPr id="51" name="五角星 50"/>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2" name="五角星 51"/>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3" name="五角星 52"/>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4" name="五角星 53"/>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5" name="五角星 54"/>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33400" y="1200150"/>
            <a:ext cx="7924800" cy="1371600"/>
            <a:chOff x="609600" y="1456551"/>
            <a:chExt cx="7924800" cy="1371600"/>
          </a:xfrm>
        </p:grpSpPr>
        <p:sp>
          <p:nvSpPr>
            <p:cNvPr id="32" name="矩形 31"/>
            <p:cNvSpPr/>
            <p:nvPr/>
          </p:nvSpPr>
          <p:spPr>
            <a:xfrm>
              <a:off x="609600" y="1657351"/>
              <a:ext cx="7924800" cy="117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38200" y="1837551"/>
              <a:ext cx="7467600" cy="867995"/>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境外机构、组织、个人实施或者指使、资助他人实施，或者境内机构、组织、个人与境外机构、组织、个人相勾结实施间谍行为，构成犯罪的，依法追究刑事责任。实施间谍行为，有自首或者立功表现的，可以从轻、减轻或者免除处罚；有重大立功表现的，给予奖励。</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4" name="组合 33"/>
            <p:cNvGrpSpPr/>
            <p:nvPr/>
          </p:nvGrpSpPr>
          <p:grpSpPr>
            <a:xfrm>
              <a:off x="971453" y="1456551"/>
              <a:ext cx="1426404" cy="421985"/>
              <a:chOff x="14140745" y="1366234"/>
              <a:chExt cx="5019761" cy="805754"/>
            </a:xfrm>
          </p:grpSpPr>
          <p:sp>
            <p:nvSpPr>
              <p:cNvPr id="35" name="矩形 34"/>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6"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第二十七条</a:t>
                </a:r>
                <a:endParaRPr lang="zh-CN" altLang="en-US" sz="1600" b="1" kern="0" dirty="0">
                  <a:solidFill>
                    <a:srgbClr val="FFFFFF"/>
                  </a:solidFill>
                  <a:latin typeface="+mn-lt"/>
                  <a:ea typeface="+mn-ea"/>
                  <a:cs typeface="+mn-ea"/>
                  <a:sym typeface="+mn-lt"/>
                </a:endParaRPr>
              </a:p>
            </p:txBody>
          </p:sp>
        </p:grpSp>
      </p:grpSp>
      <p:grpSp>
        <p:nvGrpSpPr>
          <p:cNvPr id="38" name="组合 37"/>
          <p:cNvGrpSpPr/>
          <p:nvPr/>
        </p:nvGrpSpPr>
        <p:grpSpPr>
          <a:xfrm>
            <a:off x="537030" y="2876550"/>
            <a:ext cx="7924800" cy="1371600"/>
            <a:chOff x="609600" y="1456551"/>
            <a:chExt cx="7924800" cy="1371600"/>
          </a:xfrm>
        </p:grpSpPr>
        <p:sp>
          <p:nvSpPr>
            <p:cNvPr id="39" name="矩形 38"/>
            <p:cNvSpPr/>
            <p:nvPr/>
          </p:nvSpPr>
          <p:spPr>
            <a:xfrm>
              <a:off x="609600" y="1657351"/>
              <a:ext cx="7924800" cy="117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38200" y="1837551"/>
              <a:ext cx="7467600" cy="89916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在境外受胁迫或者受诱骗参加敌对组织、间谍组织，从事危害中华人民共和国国家安全的活动，及时向中华人民共和国驻外机构如实说明情况，或者入境后直接或者通过所在单位及时向国家安全机关、公安机关如实说明情况，并有悔改表现的，可以不予追究。</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41" name="组合 40"/>
            <p:cNvGrpSpPr/>
            <p:nvPr/>
          </p:nvGrpSpPr>
          <p:grpSpPr>
            <a:xfrm>
              <a:off x="971453" y="1456551"/>
              <a:ext cx="1426404" cy="421985"/>
              <a:chOff x="14140745" y="1366234"/>
              <a:chExt cx="5019761" cy="805754"/>
            </a:xfrm>
          </p:grpSpPr>
          <p:sp>
            <p:nvSpPr>
              <p:cNvPr id="42" name="矩形 41"/>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43"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第二十八条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3400" y="1200150"/>
            <a:ext cx="7924800" cy="1371600"/>
            <a:chOff x="609600" y="1456551"/>
            <a:chExt cx="7924800" cy="1371600"/>
          </a:xfrm>
        </p:grpSpPr>
        <p:sp>
          <p:nvSpPr>
            <p:cNvPr id="8" name="矩形 7"/>
            <p:cNvSpPr/>
            <p:nvPr/>
          </p:nvSpPr>
          <p:spPr>
            <a:xfrm>
              <a:off x="609600" y="1657351"/>
              <a:ext cx="7924800" cy="117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1837551"/>
              <a:ext cx="5851736" cy="90024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明知他人有间谍犯罪行为，在国家安全机关向其调查有关情况、收集有关证据时，拒绝提供的，由其所在单位或者上级主管部门予以处分，或者由国家安全机关处十五日以下行政拘留；构成犯罪的，依法追究刑事责任。</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971453" y="1456551"/>
              <a:ext cx="1426404" cy="421985"/>
              <a:chOff x="14140745" y="1366234"/>
              <a:chExt cx="5019761" cy="805754"/>
            </a:xfrm>
          </p:grpSpPr>
          <p:sp>
            <p:nvSpPr>
              <p:cNvPr id="11" name="矩形 1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7"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第二十九条</a:t>
                </a:r>
                <a:endParaRPr lang="zh-CN" altLang="en-US" sz="1600" b="1" kern="0" dirty="0">
                  <a:solidFill>
                    <a:srgbClr val="FFFFFF"/>
                  </a:solidFill>
                  <a:latin typeface="+mn-lt"/>
                  <a:ea typeface="+mn-ea"/>
                  <a:cs typeface="+mn-ea"/>
                  <a:sym typeface="+mn-lt"/>
                </a:endParaRPr>
              </a:p>
            </p:txBody>
          </p:sp>
        </p:grpSp>
      </p:grpSp>
      <p:grpSp>
        <p:nvGrpSpPr>
          <p:cNvPr id="18" name="组合 17"/>
          <p:cNvGrpSpPr/>
          <p:nvPr/>
        </p:nvGrpSpPr>
        <p:grpSpPr>
          <a:xfrm>
            <a:off x="537030" y="2876550"/>
            <a:ext cx="7924800" cy="1371600"/>
            <a:chOff x="609600" y="1456551"/>
            <a:chExt cx="7924800" cy="1371600"/>
          </a:xfrm>
        </p:grpSpPr>
        <p:sp>
          <p:nvSpPr>
            <p:cNvPr id="19" name="矩形 18"/>
            <p:cNvSpPr/>
            <p:nvPr/>
          </p:nvSpPr>
          <p:spPr>
            <a:xfrm>
              <a:off x="609600" y="1657351"/>
              <a:ext cx="7924800" cy="117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38200" y="1837551"/>
              <a:ext cx="7467600" cy="867995"/>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以暴力、威胁方法阻碍国家安全机关依法执行任务的，依法追究刑事责任。故意阻碍国家安全机关依法执行任务，未使用暴力、威胁方法，造成严重后果的，依法追究刑事责任；情节较轻的，由国家安全机关处十五日以下行政拘留。</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971453" y="1456551"/>
              <a:ext cx="1426404" cy="421985"/>
              <a:chOff x="14140745" y="1366234"/>
              <a:chExt cx="5019761" cy="805754"/>
            </a:xfrm>
          </p:grpSpPr>
          <p:sp>
            <p:nvSpPr>
              <p:cNvPr id="22" name="矩形 21"/>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3" name="标题 1"/>
              <p:cNvSpPr txBox="1"/>
              <p:nvPr/>
            </p:nvSpPr>
            <p:spPr>
              <a:xfrm>
                <a:off x="14731674"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第三十条</a:t>
                </a:r>
                <a:endParaRPr lang="zh-CN" altLang="en-US" sz="1600" b="1" kern="0" dirty="0">
                  <a:solidFill>
                    <a:srgbClr val="FFFFFF"/>
                  </a:solidFill>
                  <a:latin typeface="+mn-lt"/>
                  <a:ea typeface="+mn-ea"/>
                  <a:cs typeface="+mn-ea"/>
                  <a:sym typeface="+mn-lt"/>
                </a:endParaRPr>
              </a:p>
            </p:txBody>
          </p:sp>
        </p:grpSp>
      </p:grpSp>
      <p:pic>
        <p:nvPicPr>
          <p:cNvPr id="2" name="图片 1"/>
          <p:cNvPicPr>
            <a:picLocks noChangeAspect="1"/>
          </p:cNvPicPr>
          <p:nvPr/>
        </p:nvPicPr>
        <p:blipFill>
          <a:blip r:embed="rId1" cstate="email"/>
          <a:stretch>
            <a:fillRect/>
          </a:stretch>
        </p:blipFill>
        <p:spPr>
          <a:xfrm>
            <a:off x="6689936" y="1504950"/>
            <a:ext cx="1768264"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2">
            <a:hlinkClick r:id="" action="ppaction://hlinkshowjump?jump=nextslide"/>
          </p:cNvPr>
          <p:cNvSpPr txBox="1">
            <a:spLocks noChangeArrowheads="1"/>
          </p:cNvSpPr>
          <p:nvPr/>
        </p:nvSpPr>
        <p:spPr bwMode="auto">
          <a:xfrm>
            <a:off x="1219200" y="849690"/>
            <a:ext cx="800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4800" b="1" dirty="0">
                <a:solidFill>
                  <a:srgbClr val="FFF7E1"/>
                </a:solidFill>
                <a:latin typeface="+mn-ea"/>
                <a:ea typeface="+mn-ea"/>
                <a:cs typeface="胡晓波男神体" panose="02010600030101010101" pitchFamily="2" charset="-122"/>
              </a:rPr>
              <a:t>目</a:t>
            </a:r>
            <a:endParaRPr lang="en-US" altLang="zh-CN" sz="4800" b="1" dirty="0">
              <a:solidFill>
                <a:srgbClr val="FFF7E1"/>
              </a:solidFill>
              <a:latin typeface="+mn-ea"/>
              <a:ea typeface="+mn-ea"/>
              <a:cs typeface="胡晓波男神体" panose="02010600030101010101" pitchFamily="2" charset="-122"/>
            </a:endParaRPr>
          </a:p>
          <a:p>
            <a:pPr algn="ctr" defTabSz="914400"/>
            <a:r>
              <a:rPr lang="zh-CN" altLang="en-US" sz="4800" b="1" dirty="0">
                <a:solidFill>
                  <a:srgbClr val="FFF7E1"/>
                </a:solidFill>
                <a:latin typeface="+mn-ea"/>
                <a:ea typeface="+mn-ea"/>
                <a:cs typeface="胡晓波男神体" panose="02010600030101010101" pitchFamily="2" charset="-122"/>
              </a:rPr>
              <a:t>录</a:t>
            </a:r>
            <a:endParaRPr lang="zh-CN" altLang="en-US" sz="4800" b="1" dirty="0">
              <a:solidFill>
                <a:srgbClr val="FFF7E1"/>
              </a:solidFill>
              <a:latin typeface="+mn-ea"/>
              <a:ea typeface="+mn-ea"/>
              <a:cs typeface="胡晓波男神体" panose="02010600030101010101" pitchFamily="2" charset="-122"/>
            </a:endParaRPr>
          </a:p>
        </p:txBody>
      </p:sp>
      <p:grpSp>
        <p:nvGrpSpPr>
          <p:cNvPr id="22" name="组合 21"/>
          <p:cNvGrpSpPr/>
          <p:nvPr/>
        </p:nvGrpSpPr>
        <p:grpSpPr>
          <a:xfrm>
            <a:off x="2438400" y="971550"/>
            <a:ext cx="4157834" cy="350107"/>
            <a:chOff x="3004006" y="1352551"/>
            <a:chExt cx="4157834" cy="350107"/>
          </a:xfrm>
        </p:grpSpPr>
        <p:sp>
          <p:nvSpPr>
            <p:cNvPr id="24" name="PA-矩形: 圆角 24"/>
            <p:cNvSpPr/>
            <p:nvPr>
              <p:custDataLst>
                <p:tags r:id="rId1"/>
              </p:custDataLst>
            </p:nvPr>
          </p:nvSpPr>
          <p:spPr>
            <a:xfrm>
              <a:off x="3581400" y="1359499"/>
              <a:ext cx="3580440" cy="343159"/>
            </a:xfrm>
            <a:prstGeom prst="roundRect">
              <a:avLst>
                <a:gd name="adj" fmla="val 0"/>
              </a:avLst>
            </a:prstGeom>
            <a:solidFill>
              <a:srgbClr val="FFF7E1"/>
            </a:solidFill>
            <a:ln>
              <a:solidFill>
                <a:srgbClr val="FFF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dirty="0">
                  <a:solidFill>
                    <a:schemeClr val="accent1"/>
                  </a:solidFill>
                  <a:latin typeface="+mn-ea"/>
                </a:rPr>
                <a:t>中华人民共和国反间谍法总则</a:t>
              </a:r>
              <a:endParaRPr lang="zh-CN" altLang="en-US" sz="1600" dirty="0">
                <a:solidFill>
                  <a:schemeClr val="accent1"/>
                </a:solidFill>
                <a:latin typeface="+mn-ea"/>
              </a:endParaRPr>
            </a:p>
          </p:txBody>
        </p:sp>
        <p:sp>
          <p:nvSpPr>
            <p:cNvPr id="25" name="PA-矩形: 圆角 24"/>
            <p:cNvSpPr/>
            <p:nvPr>
              <p:custDataLst>
                <p:tags r:id="rId2"/>
              </p:custDataLst>
            </p:nvPr>
          </p:nvSpPr>
          <p:spPr>
            <a:xfrm>
              <a:off x="3004006" y="1352551"/>
              <a:ext cx="494437" cy="343159"/>
            </a:xfrm>
            <a:prstGeom prst="roundRect">
              <a:avLst>
                <a:gd name="adj" fmla="val 0"/>
              </a:avLst>
            </a:prstGeom>
            <a:solidFill>
              <a:srgbClr val="FFF7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600" dirty="0">
                  <a:solidFill>
                    <a:schemeClr val="accent1"/>
                  </a:solidFill>
                  <a:latin typeface="+mn-ea"/>
                </a:rPr>
                <a:t>01</a:t>
              </a:r>
              <a:endParaRPr lang="zh-CN" altLang="en-US" sz="1600" dirty="0">
                <a:solidFill>
                  <a:schemeClr val="accent1"/>
                </a:solidFill>
                <a:latin typeface="+mn-ea"/>
              </a:endParaRPr>
            </a:p>
          </p:txBody>
        </p:sp>
      </p:grpSp>
      <p:grpSp>
        <p:nvGrpSpPr>
          <p:cNvPr id="28" name="组合 27"/>
          <p:cNvGrpSpPr/>
          <p:nvPr/>
        </p:nvGrpSpPr>
        <p:grpSpPr>
          <a:xfrm>
            <a:off x="2438400" y="1554955"/>
            <a:ext cx="4157834" cy="350107"/>
            <a:chOff x="3004006" y="1352551"/>
            <a:chExt cx="4157834" cy="350107"/>
          </a:xfrm>
        </p:grpSpPr>
        <p:sp>
          <p:nvSpPr>
            <p:cNvPr id="30" name="PA-矩形: 圆角 24"/>
            <p:cNvSpPr/>
            <p:nvPr>
              <p:custDataLst>
                <p:tags r:id="rId3"/>
              </p:custDataLst>
            </p:nvPr>
          </p:nvSpPr>
          <p:spPr>
            <a:xfrm>
              <a:off x="3581400" y="1359499"/>
              <a:ext cx="3580440" cy="343159"/>
            </a:xfrm>
            <a:prstGeom prst="roundRect">
              <a:avLst>
                <a:gd name="adj" fmla="val 0"/>
              </a:avLst>
            </a:prstGeom>
            <a:solidFill>
              <a:srgbClr val="FFF7E1"/>
            </a:solidFill>
            <a:ln>
              <a:solidFill>
                <a:srgbClr val="FFF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dirty="0">
                  <a:solidFill>
                    <a:schemeClr val="accent1"/>
                  </a:solidFill>
                  <a:latin typeface="+mn-ea"/>
                </a:rPr>
                <a:t>国家安全机关反间谍工作职权</a:t>
              </a:r>
              <a:endParaRPr lang="zh-CN" altLang="en-US" sz="1600" dirty="0">
                <a:solidFill>
                  <a:schemeClr val="accent1"/>
                </a:solidFill>
                <a:latin typeface="+mn-ea"/>
              </a:endParaRPr>
            </a:p>
          </p:txBody>
        </p:sp>
        <p:sp>
          <p:nvSpPr>
            <p:cNvPr id="34" name="PA-矩形: 圆角 24"/>
            <p:cNvSpPr/>
            <p:nvPr>
              <p:custDataLst>
                <p:tags r:id="rId4"/>
              </p:custDataLst>
            </p:nvPr>
          </p:nvSpPr>
          <p:spPr>
            <a:xfrm>
              <a:off x="3004006" y="1352551"/>
              <a:ext cx="494437" cy="343159"/>
            </a:xfrm>
            <a:prstGeom prst="roundRect">
              <a:avLst>
                <a:gd name="adj" fmla="val 0"/>
              </a:avLst>
            </a:prstGeom>
            <a:solidFill>
              <a:srgbClr val="FFF7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600" dirty="0">
                  <a:solidFill>
                    <a:schemeClr val="accent1"/>
                  </a:solidFill>
                  <a:latin typeface="+mn-ea"/>
                </a:rPr>
                <a:t>02</a:t>
              </a:r>
              <a:endParaRPr lang="zh-CN" altLang="en-US" sz="1600" dirty="0">
                <a:solidFill>
                  <a:schemeClr val="accent1"/>
                </a:solidFill>
                <a:latin typeface="+mn-ea"/>
              </a:endParaRPr>
            </a:p>
          </p:txBody>
        </p:sp>
      </p:grpSp>
      <p:grpSp>
        <p:nvGrpSpPr>
          <p:cNvPr id="36" name="组合 35"/>
          <p:cNvGrpSpPr/>
          <p:nvPr/>
        </p:nvGrpSpPr>
        <p:grpSpPr>
          <a:xfrm>
            <a:off x="2438400" y="2138360"/>
            <a:ext cx="4157834" cy="350107"/>
            <a:chOff x="3004006" y="1352551"/>
            <a:chExt cx="4157834" cy="350107"/>
          </a:xfrm>
        </p:grpSpPr>
        <p:sp>
          <p:nvSpPr>
            <p:cNvPr id="37" name="PA-矩形: 圆角 24"/>
            <p:cNvSpPr/>
            <p:nvPr>
              <p:custDataLst>
                <p:tags r:id="rId5"/>
              </p:custDataLst>
            </p:nvPr>
          </p:nvSpPr>
          <p:spPr>
            <a:xfrm>
              <a:off x="3581400" y="1359499"/>
              <a:ext cx="3580440" cy="343159"/>
            </a:xfrm>
            <a:prstGeom prst="roundRect">
              <a:avLst>
                <a:gd name="adj" fmla="val 0"/>
              </a:avLst>
            </a:prstGeom>
            <a:solidFill>
              <a:srgbClr val="FFF7E1"/>
            </a:solidFill>
            <a:ln>
              <a:solidFill>
                <a:srgbClr val="FFF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dirty="0">
                  <a:solidFill>
                    <a:schemeClr val="accent1"/>
                  </a:solidFill>
                  <a:latin typeface="+mn-ea"/>
                </a:rPr>
                <a:t>公民和组织的义务和权利</a:t>
              </a:r>
              <a:endParaRPr lang="zh-CN" altLang="en-US" sz="1600" dirty="0">
                <a:solidFill>
                  <a:schemeClr val="accent1"/>
                </a:solidFill>
                <a:latin typeface="+mn-ea"/>
              </a:endParaRPr>
            </a:p>
          </p:txBody>
        </p:sp>
        <p:sp>
          <p:nvSpPr>
            <p:cNvPr id="38" name="PA-矩形: 圆角 24"/>
            <p:cNvSpPr/>
            <p:nvPr>
              <p:custDataLst>
                <p:tags r:id="rId6"/>
              </p:custDataLst>
            </p:nvPr>
          </p:nvSpPr>
          <p:spPr>
            <a:xfrm>
              <a:off x="3004006" y="1352551"/>
              <a:ext cx="494437" cy="343159"/>
            </a:xfrm>
            <a:prstGeom prst="roundRect">
              <a:avLst>
                <a:gd name="adj" fmla="val 0"/>
              </a:avLst>
            </a:prstGeom>
            <a:solidFill>
              <a:srgbClr val="FFF7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600" dirty="0">
                  <a:solidFill>
                    <a:schemeClr val="accent1"/>
                  </a:solidFill>
                  <a:latin typeface="+mn-ea"/>
                </a:rPr>
                <a:t>03</a:t>
              </a:r>
              <a:endParaRPr lang="zh-CN" altLang="en-US" sz="1600" dirty="0">
                <a:solidFill>
                  <a:schemeClr val="accent1"/>
                </a:solidFill>
                <a:latin typeface="+mn-ea"/>
              </a:endParaRPr>
            </a:p>
          </p:txBody>
        </p:sp>
      </p:grpSp>
      <p:grpSp>
        <p:nvGrpSpPr>
          <p:cNvPr id="39" name="组合 38"/>
          <p:cNvGrpSpPr/>
          <p:nvPr/>
        </p:nvGrpSpPr>
        <p:grpSpPr>
          <a:xfrm>
            <a:off x="2438400" y="2721765"/>
            <a:ext cx="4157834" cy="350107"/>
            <a:chOff x="3004006" y="1352551"/>
            <a:chExt cx="4157834" cy="350107"/>
          </a:xfrm>
        </p:grpSpPr>
        <p:sp>
          <p:nvSpPr>
            <p:cNvPr id="42" name="PA-矩形: 圆角 24"/>
            <p:cNvSpPr/>
            <p:nvPr>
              <p:custDataLst>
                <p:tags r:id="rId7"/>
              </p:custDataLst>
            </p:nvPr>
          </p:nvSpPr>
          <p:spPr>
            <a:xfrm>
              <a:off x="3581400" y="1359499"/>
              <a:ext cx="3580440" cy="343159"/>
            </a:xfrm>
            <a:prstGeom prst="roundRect">
              <a:avLst>
                <a:gd name="adj" fmla="val 0"/>
              </a:avLst>
            </a:prstGeom>
            <a:solidFill>
              <a:srgbClr val="FFF7E1"/>
            </a:solidFill>
            <a:ln>
              <a:solidFill>
                <a:srgbClr val="FFF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dirty="0">
                  <a:solidFill>
                    <a:schemeClr val="accent1"/>
                  </a:solidFill>
                  <a:latin typeface="+mn-ea"/>
                </a:rPr>
                <a:t>反间谍法相关的法律责任</a:t>
              </a:r>
              <a:endParaRPr lang="zh-CN" altLang="en-US" sz="1600" dirty="0">
                <a:solidFill>
                  <a:schemeClr val="accent1"/>
                </a:solidFill>
                <a:latin typeface="+mn-ea"/>
              </a:endParaRPr>
            </a:p>
          </p:txBody>
        </p:sp>
        <p:sp>
          <p:nvSpPr>
            <p:cNvPr id="43" name="PA-矩形: 圆角 24"/>
            <p:cNvSpPr/>
            <p:nvPr>
              <p:custDataLst>
                <p:tags r:id="rId8"/>
              </p:custDataLst>
            </p:nvPr>
          </p:nvSpPr>
          <p:spPr>
            <a:xfrm>
              <a:off x="3004006" y="1352551"/>
              <a:ext cx="494437" cy="343159"/>
            </a:xfrm>
            <a:prstGeom prst="roundRect">
              <a:avLst>
                <a:gd name="adj" fmla="val 0"/>
              </a:avLst>
            </a:prstGeom>
            <a:solidFill>
              <a:srgbClr val="FFF7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600" dirty="0">
                  <a:solidFill>
                    <a:schemeClr val="accent1"/>
                  </a:solidFill>
                  <a:latin typeface="+mn-ea"/>
                </a:rPr>
                <a:t>04</a:t>
              </a:r>
              <a:endParaRPr lang="zh-CN" altLang="en-US" sz="1600" dirty="0">
                <a:solidFill>
                  <a:schemeClr val="accent1"/>
                </a:solidFill>
                <a:latin typeface="+mn-ea"/>
              </a:endParaRPr>
            </a:p>
          </p:txBody>
        </p:sp>
      </p:grpSp>
      <p:grpSp>
        <p:nvGrpSpPr>
          <p:cNvPr id="44" name="组合 43"/>
          <p:cNvGrpSpPr/>
          <p:nvPr/>
        </p:nvGrpSpPr>
        <p:grpSpPr>
          <a:xfrm>
            <a:off x="2438400" y="3305169"/>
            <a:ext cx="4157834" cy="350107"/>
            <a:chOff x="3004006" y="1352551"/>
            <a:chExt cx="4157834" cy="350107"/>
          </a:xfrm>
        </p:grpSpPr>
        <p:sp>
          <p:nvSpPr>
            <p:cNvPr id="45" name="PA-矩形: 圆角 24"/>
            <p:cNvSpPr/>
            <p:nvPr>
              <p:custDataLst>
                <p:tags r:id="rId9"/>
              </p:custDataLst>
            </p:nvPr>
          </p:nvSpPr>
          <p:spPr>
            <a:xfrm>
              <a:off x="3581400" y="1359499"/>
              <a:ext cx="3580440" cy="343159"/>
            </a:xfrm>
            <a:prstGeom prst="roundRect">
              <a:avLst>
                <a:gd name="adj" fmla="val 0"/>
              </a:avLst>
            </a:prstGeom>
            <a:solidFill>
              <a:srgbClr val="FFF7E1"/>
            </a:solidFill>
            <a:ln>
              <a:solidFill>
                <a:srgbClr val="FFF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dirty="0">
                  <a:solidFill>
                    <a:schemeClr val="accent1"/>
                  </a:solidFill>
                  <a:latin typeface="+mn-ea"/>
                </a:rPr>
                <a:t>中华人民共和国反间谍法附则</a:t>
              </a:r>
              <a:endParaRPr lang="zh-CN" altLang="en-US" sz="1600" dirty="0">
                <a:solidFill>
                  <a:schemeClr val="accent1"/>
                </a:solidFill>
                <a:latin typeface="+mn-ea"/>
              </a:endParaRPr>
            </a:p>
          </p:txBody>
        </p:sp>
        <p:sp>
          <p:nvSpPr>
            <p:cNvPr id="46" name="PA-矩形: 圆角 24"/>
            <p:cNvSpPr/>
            <p:nvPr>
              <p:custDataLst>
                <p:tags r:id="rId10"/>
              </p:custDataLst>
            </p:nvPr>
          </p:nvSpPr>
          <p:spPr>
            <a:xfrm>
              <a:off x="3004006" y="1352551"/>
              <a:ext cx="494437" cy="343159"/>
            </a:xfrm>
            <a:prstGeom prst="roundRect">
              <a:avLst>
                <a:gd name="adj" fmla="val 0"/>
              </a:avLst>
            </a:prstGeom>
            <a:solidFill>
              <a:srgbClr val="FFF7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600" dirty="0">
                  <a:solidFill>
                    <a:schemeClr val="accent1"/>
                  </a:solidFill>
                  <a:latin typeface="+mn-ea"/>
                </a:rPr>
                <a:t>05</a:t>
              </a:r>
              <a:endParaRPr lang="zh-CN" altLang="en-US" sz="1600" dirty="0">
                <a:solidFill>
                  <a:schemeClr val="accent1"/>
                </a:solidFill>
                <a:latin typeface="+mn-ea"/>
              </a:endParaRPr>
            </a:p>
          </p:txBody>
        </p:sp>
      </p:grpSp>
      <p:pic>
        <p:nvPicPr>
          <p:cNvPr id="4" name="图片 3"/>
          <p:cNvPicPr>
            <a:picLocks noChangeAspect="1"/>
          </p:cNvPicPr>
          <p:nvPr/>
        </p:nvPicPr>
        <p:blipFill>
          <a:blip r:embed="rId11" cstate="email"/>
          <a:stretch>
            <a:fillRect/>
          </a:stretch>
        </p:blipFill>
        <p:spPr>
          <a:xfrm>
            <a:off x="0" y="2728713"/>
            <a:ext cx="9144000" cy="2428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3400" y="1200150"/>
            <a:ext cx="7924800" cy="849391"/>
            <a:chOff x="609600" y="1456551"/>
            <a:chExt cx="7924800" cy="849391"/>
          </a:xfrm>
        </p:grpSpPr>
        <p:sp>
          <p:nvSpPr>
            <p:cNvPr id="8" name="矩形 7"/>
            <p:cNvSpPr/>
            <p:nvPr/>
          </p:nvSpPr>
          <p:spPr>
            <a:xfrm>
              <a:off x="609600" y="1657352"/>
              <a:ext cx="7924800" cy="6485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5253" y="1913751"/>
              <a:ext cx="7486747" cy="346249"/>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泄露有关反间谍工作的国家秘密的，由国家安全机关处十五日以下行政拘留；构成犯罪的，依法追究刑事责任。</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971453" y="1456551"/>
              <a:ext cx="1426404" cy="421985"/>
              <a:chOff x="14140745" y="1366234"/>
              <a:chExt cx="5019761" cy="805754"/>
            </a:xfrm>
          </p:grpSpPr>
          <p:sp>
            <p:nvSpPr>
              <p:cNvPr id="11" name="矩形 1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6"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第三十一条</a:t>
                </a:r>
                <a:endParaRPr lang="zh-CN" altLang="en-US" sz="1600" b="1" kern="0" dirty="0">
                  <a:solidFill>
                    <a:srgbClr val="FFFFFF"/>
                  </a:solidFill>
                  <a:latin typeface="+mn-lt"/>
                  <a:ea typeface="+mn-ea"/>
                  <a:cs typeface="+mn-ea"/>
                  <a:sym typeface="+mn-lt"/>
                </a:endParaRPr>
              </a:p>
            </p:txBody>
          </p:sp>
        </p:grpSp>
      </p:grpSp>
      <p:grpSp>
        <p:nvGrpSpPr>
          <p:cNvPr id="17" name="组合 16"/>
          <p:cNvGrpSpPr/>
          <p:nvPr/>
        </p:nvGrpSpPr>
        <p:grpSpPr>
          <a:xfrm>
            <a:off x="537030" y="2419350"/>
            <a:ext cx="7924800" cy="1905000"/>
            <a:chOff x="609600" y="1456551"/>
            <a:chExt cx="7924800" cy="1905000"/>
          </a:xfrm>
        </p:grpSpPr>
        <p:sp>
          <p:nvSpPr>
            <p:cNvPr id="18" name="矩形 17"/>
            <p:cNvSpPr/>
            <p:nvPr/>
          </p:nvSpPr>
          <p:spPr>
            <a:xfrm>
              <a:off x="609600" y="1657351"/>
              <a:ext cx="7924800" cy="1704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38200" y="2031906"/>
              <a:ext cx="7467600" cy="117602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对非法持有属于国家秘密的文件、资料和其他物品的，以及非法持有、使用专用间谍器材的，国家安全机关可以依法对其人身、物品、住处和其他有关的地方进行搜查；对其非法持有的属于国家秘密的文件、资料和其他物品，以及非法持有、使用的专用间谍器材予以没收。非法持有属于国家秘密的文件、资料和其他物品，构成犯罪的，依法追究刑事责任；尚不构成犯罪的，由国家安全机关予以警告或者处十五日以下行政拘留。</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0" name="组合 19"/>
            <p:cNvGrpSpPr/>
            <p:nvPr/>
          </p:nvGrpSpPr>
          <p:grpSpPr>
            <a:xfrm>
              <a:off x="971453" y="1456551"/>
              <a:ext cx="1426404" cy="421985"/>
              <a:chOff x="14140745" y="1366234"/>
              <a:chExt cx="5019761" cy="805754"/>
            </a:xfrm>
          </p:grpSpPr>
          <p:sp>
            <p:nvSpPr>
              <p:cNvPr id="21" name="矩形 2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2" name="标题 1"/>
              <p:cNvSpPr txBox="1"/>
              <p:nvPr/>
            </p:nvSpPr>
            <p:spPr>
              <a:xfrm>
                <a:off x="14731674"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第三十二条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81543" y="1047750"/>
            <a:ext cx="7924800" cy="1150461"/>
            <a:chOff x="609600" y="1456551"/>
            <a:chExt cx="7924800" cy="1150461"/>
          </a:xfrm>
        </p:grpSpPr>
        <p:sp>
          <p:nvSpPr>
            <p:cNvPr id="9" name="矩形 8"/>
            <p:cNvSpPr/>
            <p:nvPr/>
          </p:nvSpPr>
          <p:spPr>
            <a:xfrm>
              <a:off x="609600" y="1657351"/>
              <a:ext cx="7924800" cy="9496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62000" y="1989951"/>
              <a:ext cx="7639147" cy="512448"/>
            </a:xfrm>
            <a:prstGeom prst="rect">
              <a:avLst/>
            </a:prstGeom>
          </p:spPr>
          <p:txBody>
            <a:bodyPr wrap="square" lIns="68580" tIns="34290" rIns="68580" bIns="34290">
              <a:spAutoFit/>
            </a:bodyPr>
            <a:lstStyle/>
            <a:p>
              <a:pPr defTabSz="914400">
                <a:lnSpc>
                  <a:spcPct val="12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隐藏、转移、变卖、损毁国家安全机关依法查封、扣押、冻结的财物的，或者明知是间谍活动的涉案财物而窝藏、转移、收购、代为销售或者以其他方法掩饰、隐瞒的，由国家安全机关追回。构成犯罪的，依法追究刑事责任。</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11" name="组合 10"/>
            <p:cNvGrpSpPr/>
            <p:nvPr/>
          </p:nvGrpSpPr>
          <p:grpSpPr>
            <a:xfrm>
              <a:off x="971453" y="1456551"/>
              <a:ext cx="1426404" cy="421985"/>
              <a:chOff x="14140745" y="1366234"/>
              <a:chExt cx="5019761" cy="805754"/>
            </a:xfrm>
          </p:grpSpPr>
          <p:sp>
            <p:nvSpPr>
              <p:cNvPr id="12" name="矩形 11"/>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3"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第三十三条</a:t>
                </a:r>
                <a:endParaRPr lang="zh-CN" altLang="en-US" sz="1600" b="1" kern="0" dirty="0">
                  <a:solidFill>
                    <a:srgbClr val="FFFFFF"/>
                  </a:solidFill>
                  <a:latin typeface="+mn-lt"/>
                  <a:ea typeface="+mn-ea"/>
                  <a:cs typeface="+mn-ea"/>
                  <a:sym typeface="+mn-lt"/>
                </a:endParaRPr>
              </a:p>
            </p:txBody>
          </p:sp>
        </p:grpSp>
      </p:grpSp>
      <p:grpSp>
        <p:nvGrpSpPr>
          <p:cNvPr id="20" name="组合 19"/>
          <p:cNvGrpSpPr/>
          <p:nvPr/>
        </p:nvGrpSpPr>
        <p:grpSpPr>
          <a:xfrm>
            <a:off x="685800" y="2419349"/>
            <a:ext cx="7924800" cy="838201"/>
            <a:chOff x="609600" y="1456551"/>
            <a:chExt cx="7924800" cy="838201"/>
          </a:xfrm>
        </p:grpSpPr>
        <p:sp>
          <p:nvSpPr>
            <p:cNvPr id="21" name="矩形 20"/>
            <p:cNvSpPr/>
            <p:nvPr/>
          </p:nvSpPr>
          <p:spPr>
            <a:xfrm>
              <a:off x="609600" y="1657352"/>
              <a:ext cx="7924800" cy="637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95253" y="1837551"/>
              <a:ext cx="7486747" cy="34544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 境外人员违反本法的，可以限期离境或者驱逐出境。</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971453" y="1456551"/>
              <a:ext cx="1426404" cy="421985"/>
              <a:chOff x="14140745" y="1366234"/>
              <a:chExt cx="5019761" cy="805754"/>
            </a:xfrm>
          </p:grpSpPr>
          <p:sp>
            <p:nvSpPr>
              <p:cNvPr id="24" name="矩形 23"/>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5"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第三十四条</a:t>
                </a:r>
                <a:endParaRPr lang="zh-CN" altLang="en-US" sz="1600" b="1" kern="0" dirty="0">
                  <a:solidFill>
                    <a:srgbClr val="FFFFFF"/>
                  </a:solidFill>
                  <a:latin typeface="+mn-lt"/>
                  <a:ea typeface="+mn-ea"/>
                  <a:cs typeface="+mn-ea"/>
                  <a:sym typeface="+mn-lt"/>
                </a:endParaRPr>
              </a:p>
            </p:txBody>
          </p:sp>
        </p:grpSp>
      </p:grpSp>
      <p:grpSp>
        <p:nvGrpSpPr>
          <p:cNvPr id="26" name="组合 25"/>
          <p:cNvGrpSpPr/>
          <p:nvPr/>
        </p:nvGrpSpPr>
        <p:grpSpPr>
          <a:xfrm>
            <a:off x="681543" y="3486151"/>
            <a:ext cx="7924800" cy="1142999"/>
            <a:chOff x="609600" y="1456551"/>
            <a:chExt cx="7924800" cy="1142999"/>
          </a:xfrm>
        </p:grpSpPr>
        <p:sp>
          <p:nvSpPr>
            <p:cNvPr id="27" name="矩形 26"/>
            <p:cNvSpPr/>
            <p:nvPr/>
          </p:nvSpPr>
          <p:spPr>
            <a:xfrm>
              <a:off x="609600" y="1657351"/>
              <a:ext cx="7924800" cy="9421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95253" y="1913751"/>
              <a:ext cx="7486747"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当事人对行政处罚决定、行政强制措施决定不服的，可以自接到决定书之日起六十日内，向作出决定的上一级机关申请复议；对复议决定不服的，可以自接到复议决定书之日起十五日内向人民法院提起诉讼。</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9" name="组合 28"/>
            <p:cNvGrpSpPr/>
            <p:nvPr/>
          </p:nvGrpSpPr>
          <p:grpSpPr>
            <a:xfrm>
              <a:off x="971453" y="1456551"/>
              <a:ext cx="1426404" cy="421985"/>
              <a:chOff x="14140745" y="1366234"/>
              <a:chExt cx="5019761" cy="805754"/>
            </a:xfrm>
          </p:grpSpPr>
          <p:sp>
            <p:nvSpPr>
              <p:cNvPr id="30" name="矩形 29"/>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1"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第三十五条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609600" y="2190750"/>
            <a:ext cx="7924797" cy="432000"/>
          </a:xfrm>
          <a:prstGeom prst="roundRect">
            <a:avLst>
              <a:gd name="adj" fmla="val 0"/>
            </a:avLst>
          </a:prstGeom>
          <a:noFill/>
          <a:ln w="9525">
            <a:solidFill>
              <a:srgbClr val="E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85750" indent="-285750" defTabSz="914400">
              <a:buFont typeface="Arial" panose="020B0604020202020204" pitchFamily="34" charset="0"/>
              <a:buChar char="•"/>
            </a:pPr>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涉嫌犯罪的，依照刑事诉讼法的规定处理；</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23" name="矩形 22"/>
          <p:cNvSpPr/>
          <p:nvPr/>
        </p:nvSpPr>
        <p:spPr>
          <a:xfrm>
            <a:off x="457200" y="4171950"/>
            <a:ext cx="7848600" cy="3048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100" b="1" spc="600" dirty="0">
                <a:solidFill>
                  <a:schemeClr val="accent1"/>
                </a:solidFill>
                <a:latin typeface="思源黑体" panose="020B0500000000000000" pitchFamily="34" charset="-122"/>
                <a:ea typeface="思源黑体" panose="020B0500000000000000" pitchFamily="34" charset="-122"/>
                <a:cs typeface="+mn-ea"/>
                <a:sym typeface="+mn-lt"/>
              </a:rPr>
              <a:t>国家安全机关没收的财物，一律上缴</a:t>
            </a:r>
            <a:r>
              <a:rPr lang="zh-CN" altLang="en-US" sz="2100" b="1" spc="600" dirty="0" smtClean="0">
                <a:solidFill>
                  <a:schemeClr val="accent1"/>
                </a:solidFill>
                <a:latin typeface="思源黑体" panose="020B0500000000000000" pitchFamily="34" charset="-122"/>
                <a:ea typeface="思源黑体" panose="020B0500000000000000" pitchFamily="34" charset="-122"/>
                <a:cs typeface="+mn-ea"/>
                <a:sym typeface="+mn-lt"/>
              </a:rPr>
              <a:t>国库。</a:t>
            </a:r>
            <a:endParaRPr lang="zh-CN" altLang="en-US" sz="2100" b="1" spc="600" dirty="0">
              <a:solidFill>
                <a:schemeClr val="accent1"/>
              </a:solidFill>
              <a:latin typeface="思源黑体" panose="020B0500000000000000" pitchFamily="34" charset="-122"/>
              <a:ea typeface="思源黑体" panose="020B0500000000000000" pitchFamily="34" charset="-122"/>
              <a:cs typeface="+mn-ea"/>
              <a:sym typeface="+mn-lt"/>
            </a:endParaRPr>
          </a:p>
        </p:txBody>
      </p:sp>
      <p:sp>
        <p:nvSpPr>
          <p:cNvPr id="27" name="圆角矩形 26"/>
          <p:cNvSpPr/>
          <p:nvPr/>
        </p:nvSpPr>
        <p:spPr>
          <a:xfrm>
            <a:off x="609600" y="2812206"/>
            <a:ext cx="7924797" cy="432000"/>
          </a:xfrm>
          <a:prstGeom prst="roundRect">
            <a:avLst>
              <a:gd name="adj" fmla="val 0"/>
            </a:avLst>
          </a:prstGeom>
          <a:noFill/>
          <a:ln w="9525">
            <a:solidFill>
              <a:srgbClr val="E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85750" indent="-285750" defTabSz="914400">
              <a:buFont typeface="Arial" panose="020B0604020202020204" pitchFamily="34" charset="0"/>
              <a:buChar char="•"/>
            </a:pPr>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尚不构成犯罪，有违法事实的，对依法应当没收的予以没收，依法应当销毁的予以销毁；</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30" name="圆角矩形 29"/>
          <p:cNvSpPr/>
          <p:nvPr/>
        </p:nvSpPr>
        <p:spPr>
          <a:xfrm>
            <a:off x="609600" y="3396606"/>
            <a:ext cx="7924797" cy="622944"/>
          </a:xfrm>
          <a:prstGeom prst="roundRect">
            <a:avLst>
              <a:gd name="adj" fmla="val 0"/>
            </a:avLst>
          </a:prstGeom>
          <a:noFill/>
          <a:ln w="9525">
            <a:solidFill>
              <a:srgbClr val="E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85750" indent="-285750" defTabSz="914400">
              <a:lnSpc>
                <a:spcPct val="120000"/>
              </a:lnSpc>
              <a:buFont typeface="Arial" panose="020B0604020202020204" pitchFamily="34" charset="0"/>
              <a:buChar char="•"/>
            </a:pPr>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没有违法事实的，或者与案件无关的，应当解除查封、扣押、冻结，并及时返还相关财物造成损失的，应当依法赔偿。</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grpSp>
        <p:nvGrpSpPr>
          <p:cNvPr id="17" name="组合 16"/>
          <p:cNvGrpSpPr/>
          <p:nvPr/>
        </p:nvGrpSpPr>
        <p:grpSpPr>
          <a:xfrm>
            <a:off x="609600" y="1123950"/>
            <a:ext cx="7924800" cy="838201"/>
            <a:chOff x="609600" y="1456551"/>
            <a:chExt cx="7924800" cy="838201"/>
          </a:xfrm>
        </p:grpSpPr>
        <p:sp>
          <p:nvSpPr>
            <p:cNvPr id="18" name="矩形 17"/>
            <p:cNvSpPr/>
            <p:nvPr/>
          </p:nvSpPr>
          <p:spPr>
            <a:xfrm>
              <a:off x="609600" y="1657352"/>
              <a:ext cx="7924800" cy="637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95253" y="1843841"/>
              <a:ext cx="7486747" cy="313997"/>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 国家安全机关对依照本法查封、扣押、冻结的财物，应当妥善保管，并按照下列情形分别处理：</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0" name="组合 19"/>
            <p:cNvGrpSpPr/>
            <p:nvPr/>
          </p:nvGrpSpPr>
          <p:grpSpPr>
            <a:xfrm>
              <a:off x="971453" y="1456551"/>
              <a:ext cx="1426404" cy="421985"/>
              <a:chOff x="14140745" y="1366234"/>
              <a:chExt cx="5019761" cy="805754"/>
            </a:xfrm>
          </p:grpSpPr>
          <p:sp>
            <p:nvSpPr>
              <p:cNvPr id="21" name="矩形 2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2"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第三十六条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P spid="27"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a:off x="5185857" y="1629185"/>
            <a:ext cx="3247847" cy="2618965"/>
          </a:xfrm>
          <a:prstGeom prst="rect">
            <a:avLst/>
          </a:prstGeom>
        </p:spPr>
      </p:pic>
      <p:grpSp>
        <p:nvGrpSpPr>
          <p:cNvPr id="5" name="组合 4"/>
          <p:cNvGrpSpPr/>
          <p:nvPr/>
        </p:nvGrpSpPr>
        <p:grpSpPr>
          <a:xfrm>
            <a:off x="685800" y="1352550"/>
            <a:ext cx="7924800" cy="3047539"/>
            <a:chOff x="609600" y="1456551"/>
            <a:chExt cx="7924800" cy="3047539"/>
          </a:xfrm>
        </p:grpSpPr>
        <p:sp>
          <p:nvSpPr>
            <p:cNvPr id="7" name="矩形 6"/>
            <p:cNvSpPr/>
            <p:nvPr/>
          </p:nvSpPr>
          <p:spPr>
            <a:xfrm>
              <a:off x="609600" y="1657351"/>
              <a:ext cx="7924800" cy="28467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1989951"/>
              <a:ext cx="4419600" cy="1846531"/>
            </a:xfrm>
            <a:prstGeom prst="rect">
              <a:avLst/>
            </a:prstGeom>
          </p:spPr>
          <p:txBody>
            <a:bodyPr wrap="square" lIns="68580" tIns="34290" rIns="68580" bIns="34290">
              <a:spAutoFit/>
            </a:bodyPr>
            <a:lstStyle/>
            <a:p>
              <a:pPr defTabSz="914400">
                <a:lnSpc>
                  <a:spcPct val="200000"/>
                </a:lnSpc>
                <a:buClr>
                  <a:srgbClr val="E20000"/>
                </a:buClr>
              </a:pPr>
              <a:r>
                <a:rPr lang="zh-CN" altLang="en-US" sz="1500" dirty="0">
                  <a:solidFill>
                    <a:srgbClr val="000000"/>
                  </a:solidFill>
                  <a:latin typeface="思源黑体" panose="020B0500000000000000" pitchFamily="34" charset="-122"/>
                  <a:ea typeface="思源黑体" panose="020B0500000000000000" pitchFamily="34" charset="-122"/>
                </a:rPr>
                <a:t>国家安全机关工作人员滥用职权、玩忽职守、徇私舞弊，构成犯罪的，或者有非法拘禁、刑讯逼供、暴力取证、违反规定泄露国家秘密、商业秘密和个人隐私等行为，构成犯罪的，依法追究刑事责任</a:t>
              </a:r>
              <a:r>
                <a:rPr lang="zh-CN" altLang="en-US" sz="1500" dirty="0" smtClean="0">
                  <a:solidFill>
                    <a:srgbClr val="000000"/>
                  </a:solidFill>
                  <a:latin typeface="思源黑体" panose="020B0500000000000000" pitchFamily="34" charset="-122"/>
                  <a:ea typeface="思源黑体" panose="020B0500000000000000" pitchFamily="34" charset="-122"/>
                </a:rPr>
                <a:t>。</a:t>
              </a:r>
              <a:endParaRPr lang="zh-CN" altLang="en-US" sz="1500" dirty="0">
                <a:solidFill>
                  <a:srgbClr val="000000"/>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971453" y="1456551"/>
              <a:ext cx="1426404" cy="421985"/>
              <a:chOff x="14140745" y="1366234"/>
              <a:chExt cx="5019761" cy="805754"/>
            </a:xfrm>
          </p:grpSpPr>
          <p:sp>
            <p:nvSpPr>
              <p:cNvPr id="11" name="矩形 1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2"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第三十七条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flipH="1">
            <a:off x="756" y="2705255"/>
            <a:ext cx="9143244" cy="2438245"/>
          </a:xfrm>
          <a:prstGeom prst="rect">
            <a:avLst/>
          </a:prstGeom>
        </p:spPr>
      </p:pic>
      <p:pic>
        <p:nvPicPr>
          <p:cNvPr id="14" name="图片 13"/>
          <p:cNvPicPr>
            <a:picLocks noChangeAspect="1"/>
          </p:cNvPicPr>
          <p:nvPr/>
        </p:nvPicPr>
        <p:blipFill>
          <a:blip r:embed="rId3" cstate="email"/>
          <a:stretch>
            <a:fillRect/>
          </a:stretch>
        </p:blipFill>
        <p:spPr>
          <a:xfrm flipH="1">
            <a:off x="7495884" y="2519761"/>
            <a:ext cx="1648116" cy="1956989"/>
          </a:xfrm>
          <a:prstGeom prst="rect">
            <a:avLst/>
          </a:prstGeom>
        </p:spPr>
      </p:pic>
      <p:pic>
        <p:nvPicPr>
          <p:cNvPr id="10" name="图片 9"/>
          <p:cNvPicPr>
            <a:picLocks noChangeAspect="1"/>
          </p:cNvPicPr>
          <p:nvPr/>
        </p:nvPicPr>
        <p:blipFill>
          <a:blip r:embed="rId4" cstate="email"/>
          <a:stretch>
            <a:fillRect/>
          </a:stretch>
        </p:blipFill>
        <p:spPr>
          <a:xfrm>
            <a:off x="0" y="3624017"/>
            <a:ext cx="9151790" cy="1519483"/>
          </a:xfrm>
          <a:prstGeom prst="rect">
            <a:avLst/>
          </a:prstGeom>
        </p:spPr>
      </p:pic>
      <p:pic>
        <p:nvPicPr>
          <p:cNvPr id="27" name="图片 2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saturation sat="400000"/>
                    </a14:imgEffect>
                  </a14:imgLayer>
                </a14:imgProps>
              </a:ext>
            </a:extLst>
          </a:blip>
          <a:stretch>
            <a:fillRect/>
          </a:stretch>
        </p:blipFill>
        <p:spPr>
          <a:xfrm>
            <a:off x="318527" y="3257550"/>
            <a:ext cx="1510273" cy="1549429"/>
          </a:xfrm>
          <a:prstGeom prst="rect">
            <a:avLst/>
          </a:prstGeom>
        </p:spPr>
      </p:pic>
      <p:sp>
        <p:nvSpPr>
          <p:cNvPr id="23" name="矩形 22"/>
          <p:cNvSpPr/>
          <p:nvPr/>
        </p:nvSpPr>
        <p:spPr>
          <a:xfrm>
            <a:off x="1219200" y="1859399"/>
            <a:ext cx="6853158" cy="707886"/>
          </a:xfrm>
          <a:prstGeom prst="rect">
            <a:avLst/>
          </a:prstGeom>
        </p:spPr>
        <p:txBody>
          <a:bodyPr wrap="none">
            <a:spAutoFit/>
          </a:bodyPr>
          <a:lstStyle/>
          <a:p>
            <a:pPr defTabSz="914400"/>
            <a:r>
              <a:rPr lang="zh-CN" altLang="en-US" sz="4000" b="1" dirty="0">
                <a:solidFill>
                  <a:srgbClr val="FFF7E1"/>
                </a:solidFill>
                <a:latin typeface="+mn-ea"/>
              </a:rPr>
              <a:t>中华人民共和国反间谍法附则</a:t>
            </a:r>
            <a:endParaRPr lang="zh-CN" altLang="en-US" sz="4000" b="1" dirty="0">
              <a:solidFill>
                <a:srgbClr val="FFF7E1"/>
              </a:solidFill>
              <a:latin typeface="+mn-ea"/>
            </a:endParaRPr>
          </a:p>
        </p:txBody>
      </p:sp>
      <p:sp>
        <p:nvSpPr>
          <p:cNvPr id="26" name="矩形 25"/>
          <p:cNvSpPr/>
          <p:nvPr/>
        </p:nvSpPr>
        <p:spPr>
          <a:xfrm>
            <a:off x="3442504" y="1200150"/>
            <a:ext cx="2544286" cy="707886"/>
          </a:xfrm>
          <a:prstGeom prst="rect">
            <a:avLst/>
          </a:prstGeom>
        </p:spPr>
        <p:txBody>
          <a:bodyPr wrap="none">
            <a:spAutoFit/>
          </a:bodyPr>
          <a:lstStyle/>
          <a:p>
            <a:pPr defTabSz="914400"/>
            <a:r>
              <a:rPr lang="zh-CN" altLang="en-US" sz="4000" spc="600" dirty="0">
                <a:solidFill>
                  <a:srgbClr val="FFF7E1"/>
                </a:solidFill>
                <a:latin typeface="+mn-ea"/>
              </a:rPr>
              <a:t>第五部分</a:t>
            </a:r>
            <a:endParaRPr lang="zh-CN" altLang="en-US" sz="4000" spc="600" dirty="0">
              <a:solidFill>
                <a:srgbClr val="FFF7E1"/>
              </a:solidFill>
              <a:latin typeface="+mn-ea"/>
            </a:endParaRPr>
          </a:p>
        </p:txBody>
      </p:sp>
      <p:grpSp>
        <p:nvGrpSpPr>
          <p:cNvPr id="33" name="组合 32"/>
          <p:cNvGrpSpPr/>
          <p:nvPr/>
        </p:nvGrpSpPr>
        <p:grpSpPr>
          <a:xfrm>
            <a:off x="1891273" y="1451079"/>
            <a:ext cx="1480132" cy="206028"/>
            <a:chOff x="3659212" y="1975933"/>
            <a:chExt cx="1677713" cy="233530"/>
          </a:xfrm>
          <a:solidFill>
            <a:srgbClr val="FFF7E1"/>
          </a:solidFill>
        </p:grpSpPr>
        <p:sp>
          <p:nvSpPr>
            <p:cNvPr id="40" name="五角星 39"/>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1" name="五角星 40"/>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7" name="五角星 46"/>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8" name="五角星 47"/>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9" name="五角星 48"/>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50" name="组合 49"/>
          <p:cNvGrpSpPr/>
          <p:nvPr/>
        </p:nvGrpSpPr>
        <p:grpSpPr>
          <a:xfrm>
            <a:off x="5906427" y="1451079"/>
            <a:ext cx="1480132" cy="206028"/>
            <a:chOff x="3659212" y="1975933"/>
            <a:chExt cx="1677713" cy="233530"/>
          </a:xfrm>
          <a:solidFill>
            <a:srgbClr val="FFF7E1"/>
          </a:solidFill>
        </p:grpSpPr>
        <p:sp>
          <p:nvSpPr>
            <p:cNvPr id="51" name="五角星 50"/>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2" name="五角星 51"/>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3" name="五角星 52"/>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4" name="五角星 53"/>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5" name="五角星 54"/>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97865" y="2114550"/>
            <a:ext cx="7607933" cy="404331"/>
            <a:chOff x="3004113" y="-209912"/>
            <a:chExt cx="1406267" cy="2838549"/>
          </a:xfrm>
        </p:grpSpPr>
        <p:sp>
          <p:nvSpPr>
            <p:cNvPr id="48" name="圆角矩形 47"/>
            <p:cNvSpPr/>
            <p:nvPr/>
          </p:nvSpPr>
          <p:spPr>
            <a:xfrm>
              <a:off x="3090408" y="-120760"/>
              <a:ext cx="1319972" cy="2749397"/>
            </a:xfrm>
            <a:prstGeom prst="roundRect">
              <a:avLst>
                <a:gd name="adj" fmla="val 0"/>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914400"/>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间谍组织及其代理人实施或者指使、资助他人实施，或者境内外机构、组织、个人与其相勾结实施的危害中华人民共和国国家安全的活动；</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49" name="圆角矩形 48"/>
            <p:cNvSpPr/>
            <p:nvPr/>
          </p:nvSpPr>
          <p:spPr>
            <a:xfrm>
              <a:off x="3004113" y="-209912"/>
              <a:ext cx="79852" cy="2749397"/>
            </a:xfrm>
            <a:prstGeom prst="roundRect">
              <a:avLst>
                <a:gd name="adj" fmla="val 0"/>
              </a:avLst>
            </a:prstGeom>
            <a:solidFill>
              <a:srgbClr val="E20000"/>
            </a:solidFill>
            <a:ln w="9525">
              <a:solidFill>
                <a:srgbClr val="E2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US" altLang="zh-CN" sz="1600" dirty="0">
                  <a:solidFill>
                    <a:srgbClr val="FFFFFF"/>
                  </a:solidFill>
                  <a:latin typeface="思源黑体" panose="020B0500000000000000" pitchFamily="34" charset="-122"/>
                  <a:ea typeface="思源黑体" panose="020B0500000000000000" pitchFamily="34" charset="-122"/>
                  <a:cs typeface="+mn-ea"/>
                  <a:sym typeface="+mn-lt"/>
                </a:rPr>
                <a:t>01</a:t>
              </a:r>
              <a:endParaRPr lang="zh-CN" altLang="en-US" sz="1400" dirty="0">
                <a:solidFill>
                  <a:srgbClr val="FFFFFF"/>
                </a:solidFill>
                <a:latin typeface="思源黑体" panose="020B0500000000000000" pitchFamily="34" charset="-122"/>
                <a:ea typeface="思源黑体" panose="020B0500000000000000" pitchFamily="34" charset="-122"/>
                <a:cs typeface="+mn-ea"/>
                <a:sym typeface="+mn-lt"/>
              </a:endParaRPr>
            </a:p>
          </p:txBody>
        </p:sp>
      </p:grpSp>
      <p:grpSp>
        <p:nvGrpSpPr>
          <p:cNvPr id="53" name="组合 52"/>
          <p:cNvGrpSpPr/>
          <p:nvPr/>
        </p:nvGrpSpPr>
        <p:grpSpPr>
          <a:xfrm>
            <a:off x="697865" y="2724150"/>
            <a:ext cx="7297490" cy="404331"/>
            <a:chOff x="3004113" y="-209912"/>
            <a:chExt cx="1348884" cy="2838549"/>
          </a:xfrm>
        </p:grpSpPr>
        <p:sp>
          <p:nvSpPr>
            <p:cNvPr id="54" name="圆角矩形 53"/>
            <p:cNvSpPr/>
            <p:nvPr/>
          </p:nvSpPr>
          <p:spPr>
            <a:xfrm>
              <a:off x="3090408" y="-120760"/>
              <a:ext cx="1262589" cy="2749397"/>
            </a:xfrm>
            <a:prstGeom prst="roundRect">
              <a:avLst>
                <a:gd name="adj" fmla="val 0"/>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914400"/>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参加间谍组织或者接受间谍组织及其代理人的任务的；以上内容来源网络公开信息，可编辑修正</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55" name="圆角矩形 54"/>
            <p:cNvSpPr/>
            <p:nvPr/>
          </p:nvSpPr>
          <p:spPr>
            <a:xfrm>
              <a:off x="3004113" y="-209912"/>
              <a:ext cx="79852" cy="2749397"/>
            </a:xfrm>
            <a:prstGeom prst="roundRect">
              <a:avLst>
                <a:gd name="adj" fmla="val 0"/>
              </a:avLst>
            </a:prstGeom>
            <a:solidFill>
              <a:srgbClr val="E20000"/>
            </a:solidFill>
            <a:ln w="9525">
              <a:solidFill>
                <a:srgbClr val="E2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US" altLang="zh-CN" sz="1600" dirty="0">
                  <a:solidFill>
                    <a:srgbClr val="FFFFFF"/>
                  </a:solidFill>
                  <a:latin typeface="思源黑体" panose="020B0500000000000000" pitchFamily="34" charset="-122"/>
                  <a:ea typeface="思源黑体" panose="020B0500000000000000" pitchFamily="34" charset="-122"/>
                  <a:cs typeface="+mn-ea"/>
                  <a:sym typeface="+mn-lt"/>
                </a:rPr>
                <a:t>02</a:t>
              </a:r>
              <a:endParaRPr lang="zh-CN" altLang="en-US" sz="1400" dirty="0">
                <a:solidFill>
                  <a:srgbClr val="FFFFFF"/>
                </a:solidFill>
                <a:latin typeface="思源黑体" panose="020B0500000000000000" pitchFamily="34" charset="-122"/>
                <a:ea typeface="思源黑体" panose="020B0500000000000000" pitchFamily="34" charset="-122"/>
                <a:cs typeface="+mn-ea"/>
                <a:sym typeface="+mn-lt"/>
              </a:endParaRPr>
            </a:p>
          </p:txBody>
        </p:sp>
      </p:grpSp>
      <p:grpSp>
        <p:nvGrpSpPr>
          <p:cNvPr id="56" name="组合 55"/>
          <p:cNvGrpSpPr/>
          <p:nvPr/>
        </p:nvGrpSpPr>
        <p:grpSpPr>
          <a:xfrm>
            <a:off x="697866" y="3328269"/>
            <a:ext cx="7760334" cy="649907"/>
            <a:chOff x="3004113" y="-209912"/>
            <a:chExt cx="1434437" cy="4562581"/>
          </a:xfrm>
        </p:grpSpPr>
        <p:sp>
          <p:nvSpPr>
            <p:cNvPr id="57" name="圆角矩形 56"/>
            <p:cNvSpPr/>
            <p:nvPr/>
          </p:nvSpPr>
          <p:spPr>
            <a:xfrm>
              <a:off x="3090408" y="-120767"/>
              <a:ext cx="1348142" cy="4473436"/>
            </a:xfrm>
            <a:prstGeom prst="roundRect">
              <a:avLst>
                <a:gd name="adj" fmla="val 0"/>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914400"/>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间谍组织及其代理人以外的其他境外机构、组织、个人实施或者指使、资助他人实施或者境内机构、组织、个人与其相勾结实施的窃取、刺探、收买或者非法提供国家秘密或者情报，或者策动、引诱、收买国家工作人员叛变的活动；</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58" name="圆角矩形 57"/>
            <p:cNvSpPr/>
            <p:nvPr/>
          </p:nvSpPr>
          <p:spPr>
            <a:xfrm>
              <a:off x="3004113" y="-209912"/>
              <a:ext cx="79852" cy="2749397"/>
            </a:xfrm>
            <a:prstGeom prst="roundRect">
              <a:avLst>
                <a:gd name="adj" fmla="val 0"/>
              </a:avLst>
            </a:prstGeom>
            <a:solidFill>
              <a:srgbClr val="E20000"/>
            </a:solidFill>
            <a:ln w="9525">
              <a:solidFill>
                <a:srgbClr val="E2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US" altLang="zh-CN" sz="1600" dirty="0">
                  <a:solidFill>
                    <a:srgbClr val="FFFFFF"/>
                  </a:solidFill>
                  <a:latin typeface="思源黑体" panose="020B0500000000000000" pitchFamily="34" charset="-122"/>
                  <a:ea typeface="思源黑体" panose="020B0500000000000000" pitchFamily="34" charset="-122"/>
                  <a:cs typeface="+mn-ea"/>
                  <a:sym typeface="+mn-lt"/>
                </a:rPr>
                <a:t>03</a:t>
              </a:r>
              <a:endParaRPr lang="zh-CN" altLang="en-US" sz="1400" dirty="0">
                <a:solidFill>
                  <a:srgbClr val="FFFFFF"/>
                </a:solidFill>
                <a:latin typeface="思源黑体" panose="020B0500000000000000" pitchFamily="34" charset="-122"/>
                <a:ea typeface="思源黑体" panose="020B0500000000000000" pitchFamily="34" charset="-122"/>
                <a:cs typeface="+mn-ea"/>
                <a:sym typeface="+mn-lt"/>
              </a:endParaRPr>
            </a:p>
          </p:txBody>
        </p:sp>
      </p:grpSp>
      <p:grpSp>
        <p:nvGrpSpPr>
          <p:cNvPr id="59" name="组合 58"/>
          <p:cNvGrpSpPr/>
          <p:nvPr/>
        </p:nvGrpSpPr>
        <p:grpSpPr>
          <a:xfrm>
            <a:off x="685798" y="4182355"/>
            <a:ext cx="2666999" cy="446795"/>
            <a:chOff x="3004113" y="-209912"/>
            <a:chExt cx="492974" cy="3136661"/>
          </a:xfrm>
        </p:grpSpPr>
        <p:sp>
          <p:nvSpPr>
            <p:cNvPr id="60" name="圆角矩形 59"/>
            <p:cNvSpPr/>
            <p:nvPr/>
          </p:nvSpPr>
          <p:spPr>
            <a:xfrm>
              <a:off x="3090408" y="177352"/>
              <a:ext cx="406679" cy="2749397"/>
            </a:xfrm>
            <a:prstGeom prst="roundRect">
              <a:avLst>
                <a:gd name="adj" fmla="val 0"/>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914400"/>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为敌人指示攻击目标的；</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61" name="圆角矩形 60"/>
            <p:cNvSpPr/>
            <p:nvPr/>
          </p:nvSpPr>
          <p:spPr>
            <a:xfrm>
              <a:off x="3004113" y="-209912"/>
              <a:ext cx="79852" cy="2749397"/>
            </a:xfrm>
            <a:prstGeom prst="roundRect">
              <a:avLst>
                <a:gd name="adj" fmla="val 0"/>
              </a:avLst>
            </a:prstGeom>
            <a:solidFill>
              <a:srgbClr val="E20000"/>
            </a:solidFill>
            <a:ln w="9525">
              <a:solidFill>
                <a:srgbClr val="E2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US" altLang="zh-CN" sz="1600" dirty="0">
                  <a:solidFill>
                    <a:srgbClr val="FFFFFF"/>
                  </a:solidFill>
                  <a:latin typeface="思源黑体" panose="020B0500000000000000" pitchFamily="34" charset="-122"/>
                  <a:ea typeface="思源黑体" panose="020B0500000000000000" pitchFamily="34" charset="-122"/>
                  <a:cs typeface="+mn-ea"/>
                  <a:sym typeface="+mn-lt"/>
                </a:rPr>
                <a:t>04</a:t>
              </a:r>
              <a:endParaRPr lang="zh-CN" altLang="en-US" sz="1400" dirty="0">
                <a:solidFill>
                  <a:srgbClr val="FFFFFF"/>
                </a:solidFill>
                <a:latin typeface="思源黑体" panose="020B0500000000000000" pitchFamily="34" charset="-122"/>
                <a:ea typeface="思源黑体" panose="020B0500000000000000" pitchFamily="34" charset="-122"/>
                <a:cs typeface="+mn-ea"/>
                <a:sym typeface="+mn-lt"/>
              </a:endParaRPr>
            </a:p>
          </p:txBody>
        </p:sp>
      </p:grpSp>
      <p:grpSp>
        <p:nvGrpSpPr>
          <p:cNvPr id="62" name="组合 61"/>
          <p:cNvGrpSpPr/>
          <p:nvPr/>
        </p:nvGrpSpPr>
        <p:grpSpPr>
          <a:xfrm>
            <a:off x="3657599" y="4224819"/>
            <a:ext cx="3886202" cy="404331"/>
            <a:chOff x="3004113" y="-209912"/>
            <a:chExt cx="718334" cy="2838549"/>
          </a:xfrm>
        </p:grpSpPr>
        <p:sp>
          <p:nvSpPr>
            <p:cNvPr id="63" name="圆角矩形 62"/>
            <p:cNvSpPr/>
            <p:nvPr/>
          </p:nvSpPr>
          <p:spPr>
            <a:xfrm>
              <a:off x="3090408" y="-120760"/>
              <a:ext cx="632039" cy="2749397"/>
            </a:xfrm>
            <a:prstGeom prst="roundRect">
              <a:avLst>
                <a:gd name="adj" fmla="val 0"/>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914400"/>
              <a:r>
                <a:rPr lang="zh-CN" altLang="en-US" sz="1400" dirty="0">
                  <a:solidFill>
                    <a:srgbClr val="000000"/>
                  </a:solidFill>
                  <a:latin typeface="思源黑体" panose="020B0500000000000000" pitchFamily="34" charset="-122"/>
                  <a:ea typeface="思源黑体" panose="020B0500000000000000" pitchFamily="34" charset="-122"/>
                  <a:cs typeface="+mn-ea"/>
                  <a:sym typeface="+mn-lt"/>
                </a:rPr>
                <a:t>进行其他间谍活动的。</a:t>
              </a:r>
              <a:endParaRPr lang="zh-CN" altLang="en-US" sz="1400"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64" name="圆角矩形 63"/>
            <p:cNvSpPr/>
            <p:nvPr/>
          </p:nvSpPr>
          <p:spPr>
            <a:xfrm>
              <a:off x="3004113" y="-209912"/>
              <a:ext cx="79852" cy="2749397"/>
            </a:xfrm>
            <a:prstGeom prst="roundRect">
              <a:avLst>
                <a:gd name="adj" fmla="val 0"/>
              </a:avLst>
            </a:prstGeom>
            <a:solidFill>
              <a:srgbClr val="E20000"/>
            </a:solidFill>
            <a:ln w="9525">
              <a:solidFill>
                <a:srgbClr val="E2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US" altLang="zh-CN" sz="1600" dirty="0">
                  <a:solidFill>
                    <a:srgbClr val="FFFFFF"/>
                  </a:solidFill>
                  <a:latin typeface="思源黑体" panose="020B0500000000000000" pitchFamily="34" charset="-122"/>
                  <a:ea typeface="思源黑体" panose="020B0500000000000000" pitchFamily="34" charset="-122"/>
                  <a:cs typeface="+mn-ea"/>
                  <a:sym typeface="+mn-lt"/>
                </a:rPr>
                <a:t>05</a:t>
              </a:r>
              <a:endParaRPr lang="zh-CN" altLang="en-US" sz="1400" dirty="0">
                <a:solidFill>
                  <a:srgbClr val="FFFFFF"/>
                </a:solidFill>
                <a:latin typeface="思源黑体" panose="020B0500000000000000" pitchFamily="34" charset="-122"/>
                <a:ea typeface="思源黑体" panose="020B0500000000000000" pitchFamily="34" charset="-122"/>
                <a:cs typeface="+mn-ea"/>
                <a:sym typeface="+mn-lt"/>
              </a:endParaRPr>
            </a:p>
          </p:txBody>
        </p:sp>
      </p:grpSp>
      <p:grpSp>
        <p:nvGrpSpPr>
          <p:cNvPr id="27" name="组合 26"/>
          <p:cNvGrpSpPr/>
          <p:nvPr/>
        </p:nvGrpSpPr>
        <p:grpSpPr>
          <a:xfrm>
            <a:off x="609600" y="1047750"/>
            <a:ext cx="7924800" cy="838201"/>
            <a:chOff x="609600" y="1456551"/>
            <a:chExt cx="7924800" cy="838201"/>
          </a:xfrm>
        </p:grpSpPr>
        <p:sp>
          <p:nvSpPr>
            <p:cNvPr id="28" name="矩形 27"/>
            <p:cNvSpPr/>
            <p:nvPr/>
          </p:nvSpPr>
          <p:spPr>
            <a:xfrm>
              <a:off x="609600" y="1657352"/>
              <a:ext cx="7924800" cy="637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95253" y="1843841"/>
              <a:ext cx="7486747" cy="354777"/>
            </a:xfrm>
            <a:prstGeom prst="rect">
              <a:avLst/>
            </a:prstGeom>
          </p:spPr>
          <p:txBody>
            <a:bodyPr wrap="square" lIns="68580" tIns="34290" rIns="68580" bIns="34290">
              <a:spAutoFit/>
            </a:bodyPr>
            <a:lstStyle/>
            <a:p>
              <a:pPr defTabSz="914400">
                <a:lnSpc>
                  <a:spcPct val="150000"/>
                </a:lnSpc>
                <a:buClr>
                  <a:srgbClr val="E20000"/>
                </a:buClr>
              </a:pPr>
              <a:r>
                <a:rPr lang="zh-CN" altLang="en-US" sz="1400" dirty="0">
                  <a:solidFill>
                    <a:srgbClr val="000000"/>
                  </a:solidFill>
                  <a:latin typeface="思源黑体" panose="020B0500000000000000" pitchFamily="34" charset="-122"/>
                  <a:ea typeface="思源黑体" panose="020B0500000000000000" pitchFamily="34" charset="-122"/>
                </a:rPr>
                <a:t> 本法所称间谍行为，是指下列行为：</a:t>
              </a:r>
              <a:endParaRPr lang="zh-CN" altLang="en-US" sz="1400" dirty="0">
                <a:solidFill>
                  <a:srgbClr val="000000"/>
                </a:solidFill>
                <a:latin typeface="思源黑体" panose="020B0500000000000000" pitchFamily="34" charset="-122"/>
                <a:ea typeface="思源黑体" panose="020B0500000000000000" pitchFamily="34" charset="-122"/>
              </a:endParaRPr>
            </a:p>
          </p:txBody>
        </p:sp>
        <p:grpSp>
          <p:nvGrpSpPr>
            <p:cNvPr id="30" name="组合 29"/>
            <p:cNvGrpSpPr/>
            <p:nvPr/>
          </p:nvGrpSpPr>
          <p:grpSpPr>
            <a:xfrm>
              <a:off x="971453" y="1456551"/>
              <a:ext cx="1426404" cy="421985"/>
              <a:chOff x="14140745" y="1366234"/>
              <a:chExt cx="5019761" cy="805754"/>
            </a:xfrm>
          </p:grpSpPr>
          <p:sp>
            <p:nvSpPr>
              <p:cNvPr id="31" name="矩形 30"/>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2"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第三十八条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33400" y="1200150"/>
            <a:ext cx="7924800" cy="1165679"/>
            <a:chOff x="609600" y="1456551"/>
            <a:chExt cx="7924800" cy="1165679"/>
          </a:xfrm>
        </p:grpSpPr>
        <p:sp>
          <p:nvSpPr>
            <p:cNvPr id="31" name="矩形 30"/>
            <p:cNvSpPr/>
            <p:nvPr/>
          </p:nvSpPr>
          <p:spPr>
            <a:xfrm>
              <a:off x="609600" y="1657351"/>
              <a:ext cx="7924800" cy="9648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95253" y="1913751"/>
              <a:ext cx="7486747"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国家安全机关、公安机关依照法律、行政法规和国家有关规定，履行防范、制止和惩治间谍行为以外的其他危害国家安全行为的职责，适用本法的有关规定。</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3" name="组合 32"/>
            <p:cNvGrpSpPr/>
            <p:nvPr/>
          </p:nvGrpSpPr>
          <p:grpSpPr>
            <a:xfrm>
              <a:off x="971453" y="1456551"/>
              <a:ext cx="1426404" cy="421985"/>
              <a:chOff x="14140745" y="1366234"/>
              <a:chExt cx="5019761" cy="805754"/>
            </a:xfrm>
          </p:grpSpPr>
          <p:sp>
            <p:nvSpPr>
              <p:cNvPr id="34" name="矩形 33"/>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5" name="标题 1"/>
              <p:cNvSpPr txBox="1"/>
              <p:nvPr/>
            </p:nvSpPr>
            <p:spPr>
              <a:xfrm>
                <a:off x="14531095" y="1472897"/>
                <a:ext cx="3967606"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第三十九条</a:t>
                </a:r>
                <a:endParaRPr lang="zh-CN" altLang="en-US" sz="1600" b="1" kern="0" dirty="0">
                  <a:solidFill>
                    <a:srgbClr val="FFFFFF"/>
                  </a:solidFill>
                  <a:latin typeface="+mn-lt"/>
                  <a:ea typeface="+mn-ea"/>
                  <a:cs typeface="+mn-ea"/>
                  <a:sym typeface="+mn-lt"/>
                </a:endParaRPr>
              </a:p>
            </p:txBody>
          </p:sp>
        </p:grpSp>
      </p:grpSp>
      <p:grpSp>
        <p:nvGrpSpPr>
          <p:cNvPr id="36" name="组合 35"/>
          <p:cNvGrpSpPr/>
          <p:nvPr/>
        </p:nvGrpSpPr>
        <p:grpSpPr>
          <a:xfrm>
            <a:off x="533400" y="2631683"/>
            <a:ext cx="7924800" cy="1905000"/>
            <a:chOff x="609600" y="1456551"/>
            <a:chExt cx="7924800" cy="1905000"/>
          </a:xfrm>
        </p:grpSpPr>
        <p:sp>
          <p:nvSpPr>
            <p:cNvPr id="37" name="矩形 36"/>
            <p:cNvSpPr/>
            <p:nvPr/>
          </p:nvSpPr>
          <p:spPr>
            <a:xfrm>
              <a:off x="609600" y="1657351"/>
              <a:ext cx="7924800" cy="1704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38200" y="2031906"/>
              <a:ext cx="4114800" cy="1176020"/>
            </a:xfrm>
            <a:prstGeom prst="rect">
              <a:avLst/>
            </a:prstGeom>
          </p:spPr>
          <p:txBody>
            <a:bodyPr wrap="square" lIns="68580" tIns="34290" rIns="68580" bIns="34290">
              <a:spAutoFit/>
            </a:bodyPr>
            <a:lstStyle/>
            <a:p>
              <a:pPr defTabSz="914400">
                <a:lnSpc>
                  <a:spcPct val="20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本法自公布之日起施行。</a:t>
              </a:r>
              <a:r>
                <a:rPr lang="en-US" altLang="zh-CN" sz="1200" dirty="0">
                  <a:solidFill>
                    <a:srgbClr val="000000"/>
                  </a:solidFill>
                  <a:latin typeface="思源黑体" panose="020B0500000000000000" pitchFamily="34" charset="-122"/>
                  <a:ea typeface="思源黑体" panose="020B0500000000000000" pitchFamily="34" charset="-122"/>
                </a:rPr>
                <a:t>1993</a:t>
              </a:r>
              <a:r>
                <a:rPr lang="zh-CN" altLang="en-US" sz="1200" dirty="0">
                  <a:solidFill>
                    <a:srgbClr val="000000"/>
                  </a:solidFill>
                  <a:latin typeface="思源黑体" panose="020B0500000000000000" pitchFamily="34" charset="-122"/>
                  <a:ea typeface="思源黑体" panose="020B0500000000000000" pitchFamily="34" charset="-122"/>
                </a:rPr>
                <a:t>年</a:t>
              </a:r>
              <a:r>
                <a:rPr lang="en-US" altLang="zh-CN" sz="1200" dirty="0">
                  <a:solidFill>
                    <a:srgbClr val="000000"/>
                  </a:solidFill>
                  <a:latin typeface="思源黑体" panose="020B0500000000000000" pitchFamily="34" charset="-122"/>
                  <a:ea typeface="思源黑体" panose="020B0500000000000000" pitchFamily="34" charset="-122"/>
                </a:rPr>
                <a:t>2</a:t>
              </a:r>
              <a:r>
                <a:rPr lang="zh-CN" altLang="en-US" sz="1200" dirty="0">
                  <a:solidFill>
                    <a:srgbClr val="000000"/>
                  </a:solidFill>
                  <a:latin typeface="思源黑体" panose="020B0500000000000000" pitchFamily="34" charset="-122"/>
                  <a:ea typeface="思源黑体" panose="020B0500000000000000" pitchFamily="34" charset="-122"/>
                </a:rPr>
                <a:t>月</a:t>
              </a:r>
              <a:r>
                <a:rPr lang="en-US" altLang="zh-CN" sz="1200" dirty="0">
                  <a:solidFill>
                    <a:srgbClr val="000000"/>
                  </a:solidFill>
                  <a:latin typeface="思源黑体" panose="020B0500000000000000" pitchFamily="34" charset="-122"/>
                  <a:ea typeface="思源黑体" panose="020B0500000000000000" pitchFamily="34" charset="-122"/>
                </a:rPr>
                <a:t>22</a:t>
              </a:r>
              <a:r>
                <a:rPr lang="zh-CN" altLang="en-US" sz="1200" dirty="0">
                  <a:solidFill>
                    <a:srgbClr val="000000"/>
                  </a:solidFill>
                  <a:latin typeface="思源黑体" panose="020B0500000000000000" pitchFamily="34" charset="-122"/>
                  <a:ea typeface="思源黑体" panose="020B0500000000000000" pitchFamily="34" charset="-122"/>
                </a:rPr>
                <a:t>日第七届全国人民代表大会常务委员会第三十次会议通过的</a:t>
              </a:r>
              <a:r>
                <a:rPr lang="en-US" altLang="zh-CN" sz="1200" dirty="0">
                  <a:solidFill>
                    <a:srgbClr val="000000"/>
                  </a:solidFill>
                  <a:latin typeface="思源黑体" panose="020B0500000000000000" pitchFamily="34" charset="-122"/>
                  <a:ea typeface="思源黑体" panose="020B0500000000000000" pitchFamily="34" charset="-122"/>
                </a:rPr>
                <a:t>《</a:t>
              </a:r>
              <a:r>
                <a:rPr lang="zh-CN" altLang="en-US" sz="1200" dirty="0">
                  <a:solidFill>
                    <a:srgbClr val="000000"/>
                  </a:solidFill>
                  <a:latin typeface="思源黑体" panose="020B0500000000000000" pitchFamily="34" charset="-122"/>
                  <a:ea typeface="思源黑体" panose="020B0500000000000000" pitchFamily="34" charset="-122"/>
                </a:rPr>
                <a:t>中华人民共和国国家安全法</a:t>
              </a:r>
              <a:r>
                <a:rPr lang="en-US" altLang="zh-CN" sz="1200" dirty="0">
                  <a:solidFill>
                    <a:srgbClr val="000000"/>
                  </a:solidFill>
                  <a:latin typeface="思源黑体" panose="020B0500000000000000" pitchFamily="34" charset="-122"/>
                  <a:ea typeface="思源黑体" panose="020B0500000000000000" pitchFamily="34" charset="-122"/>
                </a:rPr>
                <a:t>》</a:t>
              </a:r>
              <a:r>
                <a:rPr lang="zh-CN" altLang="en-US" sz="1200" dirty="0">
                  <a:solidFill>
                    <a:srgbClr val="000000"/>
                  </a:solidFill>
                  <a:latin typeface="思源黑体" panose="020B0500000000000000" pitchFamily="34" charset="-122"/>
                  <a:ea typeface="思源黑体" panose="020B0500000000000000" pitchFamily="34" charset="-122"/>
                </a:rPr>
                <a:t>同时废止。</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39" name="组合 38"/>
            <p:cNvGrpSpPr/>
            <p:nvPr/>
          </p:nvGrpSpPr>
          <p:grpSpPr>
            <a:xfrm>
              <a:off x="971453" y="1456551"/>
              <a:ext cx="1426404" cy="421985"/>
              <a:chOff x="14140745" y="1366234"/>
              <a:chExt cx="5019761" cy="805754"/>
            </a:xfrm>
          </p:grpSpPr>
          <p:sp>
            <p:nvSpPr>
              <p:cNvPr id="40" name="矩形 39"/>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41" name="标题 1"/>
              <p:cNvSpPr txBox="1"/>
              <p:nvPr/>
            </p:nvSpPr>
            <p:spPr>
              <a:xfrm>
                <a:off x="14731674" y="1472897"/>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第四十条</a:t>
                </a:r>
                <a:endParaRPr lang="zh-CN" altLang="en-US" sz="1600" b="1" kern="0" dirty="0">
                  <a:solidFill>
                    <a:srgbClr val="FFFFFF"/>
                  </a:solidFill>
                  <a:latin typeface="+mn-lt"/>
                  <a:ea typeface="+mn-ea"/>
                  <a:cs typeface="+mn-ea"/>
                  <a:sym typeface="+mn-lt"/>
                </a:endParaRPr>
              </a:p>
            </p:txBody>
          </p:sp>
        </p:grpSp>
      </p:grpSp>
      <p:pic>
        <p:nvPicPr>
          <p:cNvPr id="4" name="图片 3"/>
          <p:cNvPicPr>
            <a:picLocks noChangeAspect="1"/>
          </p:cNvPicPr>
          <p:nvPr/>
        </p:nvPicPr>
        <p:blipFill>
          <a:blip r:embed="rId1" cstate="email"/>
          <a:stretch>
            <a:fillRect/>
          </a:stretch>
        </p:blipFill>
        <p:spPr>
          <a:xfrm>
            <a:off x="5341721" y="2480933"/>
            <a:ext cx="2755080" cy="2259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1276826" y="1288431"/>
            <a:ext cx="6590347" cy="25666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flipH="1">
            <a:off x="756" y="2705255"/>
            <a:ext cx="9143244" cy="2438245"/>
          </a:xfrm>
          <a:prstGeom prst="rect">
            <a:avLst/>
          </a:prstGeom>
        </p:spPr>
      </p:pic>
      <p:pic>
        <p:nvPicPr>
          <p:cNvPr id="14" name="图片 13"/>
          <p:cNvPicPr>
            <a:picLocks noChangeAspect="1"/>
          </p:cNvPicPr>
          <p:nvPr/>
        </p:nvPicPr>
        <p:blipFill>
          <a:blip r:embed="rId3" cstate="email"/>
          <a:stretch>
            <a:fillRect/>
          </a:stretch>
        </p:blipFill>
        <p:spPr>
          <a:xfrm flipH="1">
            <a:off x="7495884" y="2519761"/>
            <a:ext cx="1648116" cy="1956989"/>
          </a:xfrm>
          <a:prstGeom prst="rect">
            <a:avLst/>
          </a:prstGeom>
        </p:spPr>
      </p:pic>
      <p:pic>
        <p:nvPicPr>
          <p:cNvPr id="10" name="图片 9"/>
          <p:cNvPicPr>
            <a:picLocks noChangeAspect="1"/>
          </p:cNvPicPr>
          <p:nvPr/>
        </p:nvPicPr>
        <p:blipFill>
          <a:blip r:embed="rId4" cstate="email"/>
          <a:stretch>
            <a:fillRect/>
          </a:stretch>
        </p:blipFill>
        <p:spPr>
          <a:xfrm>
            <a:off x="0" y="3624017"/>
            <a:ext cx="9151790" cy="1519483"/>
          </a:xfrm>
          <a:prstGeom prst="rect">
            <a:avLst/>
          </a:prstGeom>
        </p:spPr>
      </p:pic>
      <p:pic>
        <p:nvPicPr>
          <p:cNvPr id="27" name="图片 2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saturation sat="400000"/>
                    </a14:imgEffect>
                  </a14:imgLayer>
                </a14:imgProps>
              </a:ext>
            </a:extLst>
          </a:blip>
          <a:stretch>
            <a:fillRect/>
          </a:stretch>
        </p:blipFill>
        <p:spPr>
          <a:xfrm>
            <a:off x="318527" y="3257550"/>
            <a:ext cx="1510273" cy="1549429"/>
          </a:xfrm>
          <a:prstGeom prst="rect">
            <a:avLst/>
          </a:prstGeom>
        </p:spPr>
      </p:pic>
      <p:sp>
        <p:nvSpPr>
          <p:cNvPr id="23" name="矩形 22"/>
          <p:cNvSpPr/>
          <p:nvPr/>
        </p:nvSpPr>
        <p:spPr>
          <a:xfrm>
            <a:off x="1143000" y="1859399"/>
            <a:ext cx="6853159" cy="707886"/>
          </a:xfrm>
          <a:prstGeom prst="rect">
            <a:avLst/>
          </a:prstGeom>
        </p:spPr>
        <p:txBody>
          <a:bodyPr wrap="none">
            <a:spAutoFit/>
          </a:bodyPr>
          <a:lstStyle/>
          <a:p>
            <a:pPr defTabSz="914400"/>
            <a:r>
              <a:rPr lang="zh-CN" altLang="en-US" sz="4000" b="1" dirty="0">
                <a:solidFill>
                  <a:srgbClr val="FFF7E1"/>
                </a:solidFill>
                <a:latin typeface="+mn-ea"/>
              </a:rPr>
              <a:t>中华人民共和国反间谍法总则</a:t>
            </a:r>
            <a:endParaRPr lang="zh-CN" altLang="en-US" sz="4000" b="1" dirty="0">
              <a:solidFill>
                <a:srgbClr val="FFF7E1"/>
              </a:solidFill>
              <a:latin typeface="+mn-ea"/>
            </a:endParaRPr>
          </a:p>
        </p:txBody>
      </p:sp>
      <p:sp>
        <p:nvSpPr>
          <p:cNvPr id="26" name="矩形 25"/>
          <p:cNvSpPr/>
          <p:nvPr/>
        </p:nvSpPr>
        <p:spPr>
          <a:xfrm>
            <a:off x="3442504" y="1200150"/>
            <a:ext cx="2544286" cy="707886"/>
          </a:xfrm>
          <a:prstGeom prst="rect">
            <a:avLst/>
          </a:prstGeom>
        </p:spPr>
        <p:txBody>
          <a:bodyPr wrap="none">
            <a:spAutoFit/>
          </a:bodyPr>
          <a:lstStyle/>
          <a:p>
            <a:pPr defTabSz="914400"/>
            <a:r>
              <a:rPr lang="zh-CN" altLang="en-US" sz="4000" spc="600" dirty="0">
                <a:solidFill>
                  <a:srgbClr val="FFF7E1"/>
                </a:solidFill>
                <a:latin typeface="+mn-ea"/>
              </a:rPr>
              <a:t>第一部分</a:t>
            </a:r>
            <a:endParaRPr lang="zh-CN" altLang="en-US" sz="4000" spc="600" dirty="0">
              <a:solidFill>
                <a:srgbClr val="FFF7E1"/>
              </a:solidFill>
              <a:latin typeface="+mn-ea"/>
            </a:endParaRPr>
          </a:p>
        </p:txBody>
      </p:sp>
      <p:grpSp>
        <p:nvGrpSpPr>
          <p:cNvPr id="33" name="组合 32"/>
          <p:cNvGrpSpPr/>
          <p:nvPr/>
        </p:nvGrpSpPr>
        <p:grpSpPr>
          <a:xfrm>
            <a:off x="1891273" y="1451079"/>
            <a:ext cx="1480132" cy="206028"/>
            <a:chOff x="3659212" y="1975933"/>
            <a:chExt cx="1677713" cy="233530"/>
          </a:xfrm>
          <a:solidFill>
            <a:srgbClr val="FFF7E1"/>
          </a:solidFill>
        </p:grpSpPr>
        <p:sp>
          <p:nvSpPr>
            <p:cNvPr id="40" name="五角星 39"/>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1" name="五角星 40"/>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7" name="五角星 46"/>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8" name="五角星 47"/>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9" name="五角星 48"/>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50" name="组合 49"/>
          <p:cNvGrpSpPr/>
          <p:nvPr/>
        </p:nvGrpSpPr>
        <p:grpSpPr>
          <a:xfrm>
            <a:off x="5906427" y="1451079"/>
            <a:ext cx="1480132" cy="206028"/>
            <a:chOff x="3659212" y="1975933"/>
            <a:chExt cx="1677713" cy="233530"/>
          </a:xfrm>
          <a:solidFill>
            <a:srgbClr val="FFF7E1"/>
          </a:solidFill>
        </p:grpSpPr>
        <p:sp>
          <p:nvSpPr>
            <p:cNvPr id="51" name="五角星 50"/>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2" name="五角星 51"/>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3" name="五角星 52"/>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4" name="五角星 53"/>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5" name="五角星 54"/>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64"/>
          <p:cNvSpPr/>
          <p:nvPr>
            <p:custDataLst>
              <p:tags r:id="rId1"/>
            </p:custDataLst>
          </p:nvPr>
        </p:nvSpPr>
        <p:spPr>
          <a:xfrm>
            <a:off x="685800" y="1725104"/>
            <a:ext cx="5105400" cy="369332"/>
          </a:xfrm>
          <a:prstGeom prst="rect">
            <a:avLst/>
          </a:prstGeom>
        </p:spPr>
        <p:txBody>
          <a:bodyPr wrap="square">
            <a:spAutoFit/>
          </a:bodyPr>
          <a:lstStyle/>
          <a:p>
            <a:pPr defTabSz="685800" fontAlgn="base">
              <a:lnSpc>
                <a:spcPct val="150000"/>
              </a:lnSpc>
              <a:spcBef>
                <a:spcPct val="0"/>
              </a:spcBef>
              <a:spcAft>
                <a:spcPct val="0"/>
              </a:spcAft>
              <a:buClr>
                <a:srgbClr val="FF0000"/>
              </a:buClr>
              <a:defRPr/>
            </a:pPr>
            <a:r>
              <a:rPr lang="zh-CN" altLang="en-US" sz="1200" dirty="0">
                <a:solidFill>
                  <a:prstClr val="black"/>
                </a:solidFill>
                <a:cs typeface="+mn-ea"/>
                <a:sym typeface="+mn-lt"/>
              </a:rPr>
              <a:t> 为了防范、制止和惩治间谍行为，维护国家安全，根据宪法，制定本法。</a:t>
            </a:r>
            <a:endParaRPr lang="zh-CN" altLang="en-US" sz="1200" dirty="0">
              <a:solidFill>
                <a:prstClr val="black"/>
              </a:solidFill>
              <a:cs typeface="+mn-ea"/>
              <a:sym typeface="+mn-lt"/>
            </a:endParaRPr>
          </a:p>
        </p:txBody>
      </p:sp>
      <p:sp>
        <p:nvSpPr>
          <p:cNvPr id="27" name="PA-102264"/>
          <p:cNvSpPr/>
          <p:nvPr>
            <p:custDataLst>
              <p:tags r:id="rId2"/>
            </p:custDataLst>
          </p:nvPr>
        </p:nvSpPr>
        <p:spPr>
          <a:xfrm>
            <a:off x="748097" y="2834624"/>
            <a:ext cx="5035931" cy="535531"/>
          </a:xfrm>
          <a:prstGeom prst="rect">
            <a:avLst/>
          </a:prstGeom>
        </p:spPr>
        <p:txBody>
          <a:bodyPr wrap="square">
            <a:spAutoFit/>
          </a:bodyPr>
          <a:lstStyle/>
          <a:p>
            <a:pPr defTabSz="685800" fontAlgn="base">
              <a:lnSpc>
                <a:spcPct val="120000"/>
              </a:lnSpc>
              <a:spcBef>
                <a:spcPct val="0"/>
              </a:spcBef>
              <a:spcAft>
                <a:spcPct val="0"/>
              </a:spcAft>
              <a:buClr>
                <a:srgbClr val="FF0000"/>
              </a:buClr>
              <a:defRPr/>
            </a:pPr>
            <a:r>
              <a:rPr lang="zh-CN" altLang="en-US" sz="1200" dirty="0">
                <a:solidFill>
                  <a:prstClr val="black"/>
                </a:solidFill>
                <a:cs typeface="+mn-ea"/>
                <a:sym typeface="+mn-lt"/>
              </a:rPr>
              <a:t>反间谍工作坚持中央统一领导，坚持公开工作与秘密工作相结合、专门工作与群众路线相结合、积极防御依法惩治的原则。</a:t>
            </a:r>
            <a:endParaRPr lang="zh-CN" altLang="en-US" sz="1200" dirty="0">
              <a:solidFill>
                <a:prstClr val="black"/>
              </a:solidFill>
              <a:cs typeface="+mn-ea"/>
              <a:sym typeface="+mn-lt"/>
            </a:endParaRPr>
          </a:p>
        </p:txBody>
      </p:sp>
      <p:grpSp>
        <p:nvGrpSpPr>
          <p:cNvPr id="23" name="组合 22"/>
          <p:cNvGrpSpPr/>
          <p:nvPr/>
        </p:nvGrpSpPr>
        <p:grpSpPr>
          <a:xfrm>
            <a:off x="838199" y="1352551"/>
            <a:ext cx="1676400" cy="421985"/>
            <a:chOff x="14140745" y="1366234"/>
            <a:chExt cx="15776392" cy="805754"/>
          </a:xfrm>
        </p:grpSpPr>
        <p:sp>
          <p:nvSpPr>
            <p:cNvPr id="25" name="矩形 24"/>
            <p:cNvSpPr/>
            <p:nvPr/>
          </p:nvSpPr>
          <p:spPr>
            <a:xfrm>
              <a:off x="14140745" y="1366234"/>
              <a:ext cx="15776392" cy="8057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cs typeface="+mn-ea"/>
                <a:sym typeface="+mn-lt"/>
              </a:endParaRPr>
            </a:p>
          </p:txBody>
        </p:sp>
        <p:sp>
          <p:nvSpPr>
            <p:cNvPr id="26" name="标题 1"/>
            <p:cNvSpPr txBox="1"/>
            <p:nvPr/>
          </p:nvSpPr>
          <p:spPr>
            <a:xfrm>
              <a:off x="18374830" y="1500055"/>
              <a:ext cx="6748134"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第一条</a:t>
              </a:r>
              <a:endParaRPr lang="zh-CN" altLang="en-US" sz="1600" b="1" kern="0" dirty="0">
                <a:solidFill>
                  <a:srgbClr val="FFFFFF"/>
                </a:solidFill>
                <a:latin typeface="+mn-lt"/>
                <a:ea typeface="+mn-ea"/>
                <a:cs typeface="+mn-ea"/>
                <a:sym typeface="+mn-lt"/>
              </a:endParaRPr>
            </a:p>
          </p:txBody>
        </p:sp>
      </p:grpSp>
      <p:grpSp>
        <p:nvGrpSpPr>
          <p:cNvPr id="70" name="组合 69"/>
          <p:cNvGrpSpPr/>
          <p:nvPr/>
        </p:nvGrpSpPr>
        <p:grpSpPr>
          <a:xfrm>
            <a:off x="2514599" y="1352550"/>
            <a:ext cx="1676400" cy="421985"/>
            <a:chOff x="14140745" y="1366234"/>
            <a:chExt cx="15776392" cy="805754"/>
          </a:xfrm>
        </p:grpSpPr>
        <p:sp>
          <p:nvSpPr>
            <p:cNvPr id="71" name="矩形 70"/>
            <p:cNvSpPr/>
            <p:nvPr/>
          </p:nvSpPr>
          <p:spPr>
            <a:xfrm>
              <a:off x="14140745" y="1366234"/>
              <a:ext cx="15776392" cy="8057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accent1"/>
                </a:solidFill>
                <a:cs typeface="+mn-ea"/>
                <a:sym typeface="+mn-lt"/>
              </a:endParaRPr>
            </a:p>
          </p:txBody>
        </p:sp>
        <p:sp>
          <p:nvSpPr>
            <p:cNvPr id="72" name="标题 1"/>
            <p:cNvSpPr txBox="1"/>
            <p:nvPr/>
          </p:nvSpPr>
          <p:spPr>
            <a:xfrm>
              <a:off x="18374830" y="1500055"/>
              <a:ext cx="867909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chemeClr val="accent1"/>
                  </a:solidFill>
                  <a:latin typeface="+mn-lt"/>
                  <a:ea typeface="+mn-ea"/>
                  <a:cs typeface="+mn-ea"/>
                  <a:sym typeface="+mn-lt"/>
                </a:rPr>
                <a:t>出台目的</a:t>
              </a:r>
              <a:endParaRPr lang="zh-CN" altLang="en-US" sz="1600" b="1" kern="0" dirty="0">
                <a:solidFill>
                  <a:schemeClr val="accent1"/>
                </a:solidFill>
                <a:latin typeface="+mn-lt"/>
                <a:ea typeface="+mn-ea"/>
                <a:cs typeface="+mn-ea"/>
                <a:sym typeface="+mn-lt"/>
              </a:endParaRPr>
            </a:p>
          </p:txBody>
        </p:sp>
      </p:grpSp>
      <p:grpSp>
        <p:nvGrpSpPr>
          <p:cNvPr id="73" name="组合 72"/>
          <p:cNvGrpSpPr/>
          <p:nvPr/>
        </p:nvGrpSpPr>
        <p:grpSpPr>
          <a:xfrm>
            <a:off x="838200" y="2345400"/>
            <a:ext cx="1676400" cy="421985"/>
            <a:chOff x="14140745" y="1366234"/>
            <a:chExt cx="15776392" cy="805754"/>
          </a:xfrm>
        </p:grpSpPr>
        <p:sp>
          <p:nvSpPr>
            <p:cNvPr id="74" name="矩形 73"/>
            <p:cNvSpPr/>
            <p:nvPr/>
          </p:nvSpPr>
          <p:spPr>
            <a:xfrm>
              <a:off x="14140745" y="1366234"/>
              <a:ext cx="15776392" cy="8057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cs typeface="+mn-ea"/>
                <a:sym typeface="+mn-lt"/>
              </a:endParaRPr>
            </a:p>
          </p:txBody>
        </p:sp>
        <p:sp>
          <p:nvSpPr>
            <p:cNvPr id="75" name="标题 1"/>
            <p:cNvSpPr txBox="1"/>
            <p:nvPr/>
          </p:nvSpPr>
          <p:spPr>
            <a:xfrm>
              <a:off x="18374830" y="1500055"/>
              <a:ext cx="6748134"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第二条</a:t>
              </a:r>
              <a:endParaRPr lang="zh-CN" altLang="en-US" sz="1600" b="1" kern="0" dirty="0">
                <a:solidFill>
                  <a:srgbClr val="FFFFFF"/>
                </a:solidFill>
                <a:latin typeface="+mn-lt"/>
                <a:ea typeface="+mn-ea"/>
                <a:cs typeface="+mn-ea"/>
                <a:sym typeface="+mn-lt"/>
              </a:endParaRPr>
            </a:p>
          </p:txBody>
        </p:sp>
      </p:grpSp>
      <p:grpSp>
        <p:nvGrpSpPr>
          <p:cNvPr id="76" name="组合 75"/>
          <p:cNvGrpSpPr/>
          <p:nvPr/>
        </p:nvGrpSpPr>
        <p:grpSpPr>
          <a:xfrm>
            <a:off x="2514600" y="2345399"/>
            <a:ext cx="1676400" cy="421985"/>
            <a:chOff x="14140745" y="1366234"/>
            <a:chExt cx="15776392" cy="805754"/>
          </a:xfrm>
        </p:grpSpPr>
        <p:sp>
          <p:nvSpPr>
            <p:cNvPr id="77" name="矩形 76"/>
            <p:cNvSpPr/>
            <p:nvPr/>
          </p:nvSpPr>
          <p:spPr>
            <a:xfrm>
              <a:off x="14140745" y="1366234"/>
              <a:ext cx="15776392" cy="8057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accent1"/>
                </a:solidFill>
                <a:cs typeface="+mn-ea"/>
                <a:sym typeface="+mn-lt"/>
              </a:endParaRPr>
            </a:p>
          </p:txBody>
        </p:sp>
        <p:sp>
          <p:nvSpPr>
            <p:cNvPr id="78" name="标题 1"/>
            <p:cNvSpPr txBox="1"/>
            <p:nvPr/>
          </p:nvSpPr>
          <p:spPr>
            <a:xfrm>
              <a:off x="18374830" y="1500055"/>
              <a:ext cx="867909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chemeClr val="accent1"/>
                  </a:solidFill>
                  <a:latin typeface="+mn-lt"/>
                  <a:ea typeface="+mn-ea"/>
                  <a:cs typeface="+mn-ea"/>
                  <a:sym typeface="+mn-lt"/>
                </a:rPr>
                <a:t>遵循原则</a:t>
              </a:r>
              <a:endParaRPr lang="zh-CN" altLang="en-US" sz="1600" b="1" kern="0" dirty="0">
                <a:solidFill>
                  <a:schemeClr val="accent1"/>
                </a:solidFill>
                <a:latin typeface="+mn-lt"/>
                <a:ea typeface="+mn-ea"/>
                <a:cs typeface="+mn-ea"/>
                <a:sym typeface="+mn-lt"/>
              </a:endParaRPr>
            </a:p>
          </p:txBody>
        </p:sp>
      </p:grpSp>
      <p:sp>
        <p:nvSpPr>
          <p:cNvPr id="79" name="PA-102264"/>
          <p:cNvSpPr/>
          <p:nvPr>
            <p:custDataLst>
              <p:tags r:id="rId3"/>
            </p:custDataLst>
          </p:nvPr>
        </p:nvSpPr>
        <p:spPr>
          <a:xfrm>
            <a:off x="713326" y="4093619"/>
            <a:ext cx="7821074" cy="535531"/>
          </a:xfrm>
          <a:prstGeom prst="rect">
            <a:avLst/>
          </a:prstGeom>
        </p:spPr>
        <p:txBody>
          <a:bodyPr wrap="square">
            <a:spAutoFit/>
          </a:bodyPr>
          <a:lstStyle/>
          <a:p>
            <a:pPr defTabSz="685800" fontAlgn="base">
              <a:lnSpc>
                <a:spcPct val="120000"/>
              </a:lnSpc>
              <a:spcBef>
                <a:spcPct val="0"/>
              </a:spcBef>
              <a:spcAft>
                <a:spcPct val="0"/>
              </a:spcAft>
              <a:buClr>
                <a:srgbClr val="FF0000"/>
              </a:buClr>
              <a:defRPr/>
            </a:pPr>
            <a:r>
              <a:rPr lang="zh-CN" altLang="en-US" sz="1200" dirty="0">
                <a:solidFill>
                  <a:prstClr val="black"/>
                </a:solidFill>
                <a:cs typeface="+mn-ea"/>
                <a:sym typeface="+mn-lt"/>
              </a:rPr>
              <a:t>国家安全机关是反间谍工作的主管机关。公安、保密行政管理等其他有关部门和军队有关部门按照职责分工密切配合，加强协调，依法做好有关工作。</a:t>
            </a:r>
            <a:endParaRPr lang="zh-CN" altLang="en-US" sz="1200" dirty="0">
              <a:solidFill>
                <a:prstClr val="black"/>
              </a:solidFill>
              <a:cs typeface="+mn-ea"/>
              <a:sym typeface="+mn-lt"/>
            </a:endParaRPr>
          </a:p>
        </p:txBody>
      </p:sp>
      <p:grpSp>
        <p:nvGrpSpPr>
          <p:cNvPr id="80" name="组合 79"/>
          <p:cNvGrpSpPr/>
          <p:nvPr/>
        </p:nvGrpSpPr>
        <p:grpSpPr>
          <a:xfrm>
            <a:off x="838200" y="3601551"/>
            <a:ext cx="1676400" cy="421985"/>
            <a:chOff x="14140745" y="1366234"/>
            <a:chExt cx="15776392" cy="805754"/>
          </a:xfrm>
        </p:grpSpPr>
        <p:sp>
          <p:nvSpPr>
            <p:cNvPr id="81" name="矩形 80"/>
            <p:cNvSpPr/>
            <p:nvPr/>
          </p:nvSpPr>
          <p:spPr>
            <a:xfrm>
              <a:off x="14140745" y="1366234"/>
              <a:ext cx="15776392" cy="8057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cs typeface="+mn-ea"/>
                <a:sym typeface="+mn-lt"/>
              </a:endParaRPr>
            </a:p>
          </p:txBody>
        </p:sp>
        <p:sp>
          <p:nvSpPr>
            <p:cNvPr id="82" name="标题 1"/>
            <p:cNvSpPr txBox="1"/>
            <p:nvPr/>
          </p:nvSpPr>
          <p:spPr>
            <a:xfrm>
              <a:off x="18374830" y="1500055"/>
              <a:ext cx="6748134"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第三条</a:t>
              </a:r>
              <a:endParaRPr lang="zh-CN" altLang="en-US" sz="1600" b="1" kern="0" dirty="0">
                <a:solidFill>
                  <a:srgbClr val="FFFFFF"/>
                </a:solidFill>
                <a:latin typeface="+mn-lt"/>
                <a:ea typeface="+mn-ea"/>
                <a:cs typeface="+mn-ea"/>
                <a:sym typeface="+mn-lt"/>
              </a:endParaRPr>
            </a:p>
          </p:txBody>
        </p:sp>
      </p:grpSp>
      <p:grpSp>
        <p:nvGrpSpPr>
          <p:cNvPr id="83" name="组合 82"/>
          <p:cNvGrpSpPr/>
          <p:nvPr/>
        </p:nvGrpSpPr>
        <p:grpSpPr>
          <a:xfrm>
            <a:off x="2514600" y="3601550"/>
            <a:ext cx="1676400" cy="421985"/>
            <a:chOff x="14140745" y="1366234"/>
            <a:chExt cx="15776392" cy="805754"/>
          </a:xfrm>
        </p:grpSpPr>
        <p:sp>
          <p:nvSpPr>
            <p:cNvPr id="84" name="矩形 83"/>
            <p:cNvSpPr/>
            <p:nvPr/>
          </p:nvSpPr>
          <p:spPr>
            <a:xfrm>
              <a:off x="14140745" y="1366234"/>
              <a:ext cx="15776392" cy="8057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accent1"/>
                </a:solidFill>
                <a:cs typeface="+mn-ea"/>
                <a:sym typeface="+mn-lt"/>
              </a:endParaRPr>
            </a:p>
          </p:txBody>
        </p:sp>
        <p:sp>
          <p:nvSpPr>
            <p:cNvPr id="85" name="标题 1"/>
            <p:cNvSpPr txBox="1"/>
            <p:nvPr/>
          </p:nvSpPr>
          <p:spPr>
            <a:xfrm>
              <a:off x="18374830" y="1500055"/>
              <a:ext cx="867909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chemeClr val="accent1"/>
                  </a:solidFill>
                  <a:latin typeface="+mn-lt"/>
                  <a:ea typeface="+mn-ea"/>
                  <a:cs typeface="+mn-ea"/>
                  <a:sym typeface="+mn-lt"/>
                </a:rPr>
                <a:t>职责分工</a:t>
              </a:r>
              <a:endParaRPr lang="zh-CN" altLang="en-US" sz="1600" b="1" kern="0" dirty="0">
                <a:solidFill>
                  <a:schemeClr val="accent1"/>
                </a:solidFill>
                <a:latin typeface="+mn-lt"/>
                <a:ea typeface="+mn-ea"/>
                <a:cs typeface="+mn-ea"/>
                <a:sym typeface="+mn-lt"/>
              </a:endParaRPr>
            </a:p>
          </p:txBody>
        </p:sp>
      </p:grpSp>
      <p:pic>
        <p:nvPicPr>
          <p:cNvPr id="3" name="图片 2"/>
          <p:cNvPicPr>
            <a:picLocks noChangeAspect="1"/>
          </p:cNvPicPr>
          <p:nvPr/>
        </p:nvPicPr>
        <p:blipFill>
          <a:blip r:embed="rId4" cstate="email"/>
          <a:stretch>
            <a:fillRect/>
          </a:stretch>
        </p:blipFill>
        <p:spPr>
          <a:xfrm>
            <a:off x="5784028" y="896546"/>
            <a:ext cx="3005079" cy="31269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par>
                                <p:cTn id="15" presetID="53" presetClass="entr" presetSubtype="16"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Effect transition="in" filter="fade">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64"/>
          <p:cNvSpPr/>
          <p:nvPr>
            <p:custDataLst>
              <p:tags r:id="rId1"/>
            </p:custDataLst>
          </p:nvPr>
        </p:nvSpPr>
        <p:spPr>
          <a:xfrm>
            <a:off x="3657600" y="1962150"/>
            <a:ext cx="4868333" cy="1444370"/>
          </a:xfrm>
          <a:prstGeom prst="rect">
            <a:avLst/>
          </a:prstGeom>
        </p:spPr>
        <p:txBody>
          <a:bodyPr wrap="square">
            <a:spAutoFit/>
          </a:bodyPr>
          <a:lstStyle/>
          <a:p>
            <a:pPr defTabSz="685800" fontAlgn="base">
              <a:lnSpc>
                <a:spcPct val="150000"/>
              </a:lnSpc>
              <a:spcBef>
                <a:spcPct val="0"/>
              </a:spcBef>
              <a:spcAft>
                <a:spcPct val="0"/>
              </a:spcAft>
              <a:buClr>
                <a:srgbClr val="FF0000"/>
              </a:buClr>
              <a:defRPr/>
            </a:pPr>
            <a:r>
              <a:rPr lang="zh-CN" altLang="en-US" sz="1200" dirty="0">
                <a:solidFill>
                  <a:prstClr val="black"/>
                </a:solidFill>
                <a:cs typeface="+mn-ea"/>
                <a:sym typeface="+mn-lt"/>
              </a:rPr>
              <a:t>中华人民共和国公民有维护国家的安全、荣誉和利益的义务，不得有危害国家的安全、荣誉和利益的行为。一切国家机关和武装力量、各政党和各社会团体及各企业事业组织，都有防范、制止间谍行为，维护国家安全的义务。国家安全机关在反间谍工作中必须依靠人民的支持，动员、组织人民防范、制止危害国家安全的间谍行为。</a:t>
            </a:r>
            <a:endParaRPr lang="zh-CN" altLang="en-US" sz="1200" dirty="0">
              <a:solidFill>
                <a:prstClr val="black"/>
              </a:solidFill>
              <a:cs typeface="+mn-ea"/>
              <a:sym typeface="+mn-lt"/>
            </a:endParaRPr>
          </a:p>
        </p:txBody>
      </p:sp>
      <p:grpSp>
        <p:nvGrpSpPr>
          <p:cNvPr id="11" name="组合 10"/>
          <p:cNvGrpSpPr/>
          <p:nvPr/>
        </p:nvGrpSpPr>
        <p:grpSpPr>
          <a:xfrm>
            <a:off x="3743053" y="1554241"/>
            <a:ext cx="4591148" cy="421985"/>
            <a:chOff x="1276253" y="1158459"/>
            <a:chExt cx="4591148" cy="421985"/>
          </a:xfrm>
        </p:grpSpPr>
        <p:grpSp>
          <p:nvGrpSpPr>
            <p:cNvPr id="12" name="组合 11"/>
            <p:cNvGrpSpPr/>
            <p:nvPr/>
          </p:nvGrpSpPr>
          <p:grpSpPr>
            <a:xfrm>
              <a:off x="2686521" y="1158459"/>
              <a:ext cx="3180880" cy="421985"/>
              <a:chOff x="7148542" y="1733550"/>
              <a:chExt cx="4241173" cy="1401595"/>
            </a:xfrm>
          </p:grpSpPr>
          <p:sp>
            <p:nvSpPr>
              <p:cNvPr id="20" name="矩形 19"/>
              <p:cNvSpPr/>
              <p:nvPr/>
            </p:nvSpPr>
            <p:spPr>
              <a:xfrm>
                <a:off x="7148542" y="1733550"/>
                <a:ext cx="4241173" cy="14015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 name="标题 1"/>
              <p:cNvSpPr txBox="1"/>
              <p:nvPr/>
            </p:nvSpPr>
            <p:spPr>
              <a:xfrm>
                <a:off x="7503385" y="1919095"/>
                <a:ext cx="3691868" cy="98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kern="0" dirty="0">
                    <a:solidFill>
                      <a:srgbClr val="EE0000"/>
                    </a:solidFill>
                    <a:latin typeface="+mn-lt"/>
                    <a:ea typeface="+mn-ea"/>
                    <a:cs typeface="+mn-ea"/>
                    <a:sym typeface="+mn-lt"/>
                  </a:rPr>
                  <a:t>制止危害国家安全的间谍行为</a:t>
                </a:r>
                <a:endParaRPr lang="zh-CN" altLang="en-US" sz="1600" kern="0" dirty="0">
                  <a:solidFill>
                    <a:srgbClr val="EE0000"/>
                  </a:solidFill>
                  <a:latin typeface="+mn-lt"/>
                  <a:ea typeface="+mn-ea"/>
                  <a:cs typeface="+mn-ea"/>
                  <a:sym typeface="+mn-lt"/>
                </a:endParaRPr>
              </a:p>
            </p:txBody>
          </p:sp>
        </p:grpSp>
        <p:grpSp>
          <p:nvGrpSpPr>
            <p:cNvPr id="15" name="组合 14"/>
            <p:cNvGrpSpPr/>
            <p:nvPr/>
          </p:nvGrpSpPr>
          <p:grpSpPr>
            <a:xfrm>
              <a:off x="1276253" y="1158459"/>
              <a:ext cx="1426404" cy="421985"/>
              <a:chOff x="14140745" y="1366234"/>
              <a:chExt cx="5019761" cy="805754"/>
            </a:xfrm>
          </p:grpSpPr>
          <p:sp>
            <p:nvSpPr>
              <p:cNvPr id="17" name="矩形 1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9"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第四条</a:t>
                </a:r>
                <a:endParaRPr lang="zh-CN" altLang="en-US" sz="1600" kern="0" dirty="0">
                  <a:solidFill>
                    <a:srgbClr val="FFFFFF"/>
                  </a:solidFill>
                  <a:latin typeface="+mn-lt"/>
                  <a:ea typeface="+mn-ea"/>
                  <a:cs typeface="+mn-ea"/>
                  <a:sym typeface="+mn-lt"/>
                </a:endParaRPr>
              </a:p>
            </p:txBody>
          </p:sp>
        </p:grpSp>
      </p:grpSp>
      <p:sp>
        <p:nvSpPr>
          <p:cNvPr id="22" name="PA-102264"/>
          <p:cNvSpPr/>
          <p:nvPr>
            <p:custDataLst>
              <p:tags r:id="rId2"/>
            </p:custDataLst>
          </p:nvPr>
        </p:nvSpPr>
        <p:spPr>
          <a:xfrm>
            <a:off x="3572933" y="4095750"/>
            <a:ext cx="5257800" cy="369332"/>
          </a:xfrm>
          <a:prstGeom prst="rect">
            <a:avLst/>
          </a:prstGeom>
        </p:spPr>
        <p:txBody>
          <a:bodyPr wrap="square">
            <a:spAutoFit/>
          </a:bodyPr>
          <a:lstStyle/>
          <a:p>
            <a:pPr defTabSz="685800" fontAlgn="base">
              <a:lnSpc>
                <a:spcPct val="150000"/>
              </a:lnSpc>
              <a:spcBef>
                <a:spcPct val="0"/>
              </a:spcBef>
              <a:spcAft>
                <a:spcPct val="0"/>
              </a:spcAft>
              <a:buClr>
                <a:srgbClr val="FF0000"/>
              </a:buClr>
              <a:defRPr/>
            </a:pPr>
            <a:r>
              <a:rPr lang="zh-CN" altLang="en-US" sz="1200" dirty="0">
                <a:solidFill>
                  <a:prstClr val="black"/>
                </a:solidFill>
                <a:cs typeface="+mn-ea"/>
                <a:sym typeface="+mn-lt"/>
              </a:rPr>
              <a:t> 反间谍工作应当依法进行，尊重和保障人权，保障公民和组织的合法权益。</a:t>
            </a:r>
            <a:endParaRPr lang="zh-CN" altLang="en-US" sz="1200" dirty="0">
              <a:solidFill>
                <a:prstClr val="black"/>
              </a:solidFill>
              <a:cs typeface="+mn-ea"/>
              <a:sym typeface="+mn-lt"/>
            </a:endParaRPr>
          </a:p>
        </p:txBody>
      </p:sp>
      <p:grpSp>
        <p:nvGrpSpPr>
          <p:cNvPr id="23" name="组合 22"/>
          <p:cNvGrpSpPr/>
          <p:nvPr/>
        </p:nvGrpSpPr>
        <p:grpSpPr>
          <a:xfrm>
            <a:off x="3743053" y="3687841"/>
            <a:ext cx="4591149" cy="421985"/>
            <a:chOff x="1276253" y="1158459"/>
            <a:chExt cx="4591149" cy="421985"/>
          </a:xfrm>
        </p:grpSpPr>
        <p:grpSp>
          <p:nvGrpSpPr>
            <p:cNvPr id="24" name="组合 23"/>
            <p:cNvGrpSpPr/>
            <p:nvPr/>
          </p:nvGrpSpPr>
          <p:grpSpPr>
            <a:xfrm>
              <a:off x="2686521" y="1158459"/>
              <a:ext cx="3180881" cy="421985"/>
              <a:chOff x="7148541" y="1733550"/>
              <a:chExt cx="4241174" cy="1401595"/>
            </a:xfrm>
          </p:grpSpPr>
          <p:sp>
            <p:nvSpPr>
              <p:cNvPr id="31" name="矩形 30"/>
              <p:cNvSpPr/>
              <p:nvPr/>
            </p:nvSpPr>
            <p:spPr>
              <a:xfrm>
                <a:off x="7148541" y="1733550"/>
                <a:ext cx="4241174" cy="14015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2" name="标题 1"/>
              <p:cNvSpPr txBox="1"/>
              <p:nvPr/>
            </p:nvSpPr>
            <p:spPr>
              <a:xfrm>
                <a:off x="7503385" y="1919095"/>
                <a:ext cx="3418288" cy="98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kern="0" dirty="0">
                    <a:solidFill>
                      <a:srgbClr val="EE0000"/>
                    </a:solidFill>
                    <a:latin typeface="+mn-lt"/>
                    <a:ea typeface="+mn-ea"/>
                    <a:cs typeface="+mn-ea"/>
                    <a:sym typeface="+mn-lt"/>
                  </a:rPr>
                  <a:t>保障公民和组织的合法权益</a:t>
                </a:r>
                <a:endParaRPr lang="zh-CN" altLang="en-US" sz="1600" kern="0" dirty="0">
                  <a:solidFill>
                    <a:srgbClr val="EE0000"/>
                  </a:solidFill>
                  <a:latin typeface="+mn-lt"/>
                  <a:ea typeface="+mn-ea"/>
                  <a:cs typeface="+mn-ea"/>
                  <a:sym typeface="+mn-lt"/>
                </a:endParaRPr>
              </a:p>
            </p:txBody>
          </p:sp>
        </p:grpSp>
        <p:grpSp>
          <p:nvGrpSpPr>
            <p:cNvPr id="27" name="组合 26"/>
            <p:cNvGrpSpPr/>
            <p:nvPr/>
          </p:nvGrpSpPr>
          <p:grpSpPr>
            <a:xfrm>
              <a:off x="1276253" y="1158459"/>
              <a:ext cx="1426404" cy="421985"/>
              <a:chOff x="14140745" y="1366234"/>
              <a:chExt cx="5019761" cy="805754"/>
            </a:xfrm>
          </p:grpSpPr>
          <p:sp>
            <p:nvSpPr>
              <p:cNvPr id="29" name="矩形 28"/>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0"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第五条</a:t>
                </a:r>
                <a:endParaRPr lang="zh-CN" altLang="en-US" sz="1600" kern="0" dirty="0">
                  <a:solidFill>
                    <a:srgbClr val="FFFFFF"/>
                  </a:solidFill>
                  <a:latin typeface="+mn-lt"/>
                  <a:ea typeface="+mn-ea"/>
                  <a:cs typeface="+mn-ea"/>
                  <a:sym typeface="+mn-lt"/>
                </a:endParaRPr>
              </a:p>
            </p:txBody>
          </p:sp>
        </p:grpSp>
      </p:grpSp>
      <p:pic>
        <p:nvPicPr>
          <p:cNvPr id="6" name="图片 5"/>
          <p:cNvPicPr>
            <a:picLocks noChangeAspect="1"/>
          </p:cNvPicPr>
          <p:nvPr/>
        </p:nvPicPr>
        <p:blipFill>
          <a:blip r:embed="rId3" cstate="email"/>
          <a:stretch>
            <a:fillRect/>
          </a:stretch>
        </p:blipFill>
        <p:spPr>
          <a:xfrm>
            <a:off x="578308" y="1188117"/>
            <a:ext cx="2323634" cy="32716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64"/>
          <p:cNvSpPr/>
          <p:nvPr>
            <p:custDataLst>
              <p:tags r:id="rId1"/>
            </p:custDataLst>
          </p:nvPr>
        </p:nvSpPr>
        <p:spPr>
          <a:xfrm>
            <a:off x="969886" y="2038350"/>
            <a:ext cx="4203248" cy="1200329"/>
          </a:xfrm>
          <a:prstGeom prst="rect">
            <a:avLst/>
          </a:prstGeom>
        </p:spPr>
        <p:txBody>
          <a:bodyPr wrap="square">
            <a:spAutoFit/>
          </a:bodyPr>
          <a:lstStyle/>
          <a:p>
            <a:pPr defTabSz="685800" fontAlgn="base">
              <a:lnSpc>
                <a:spcPct val="150000"/>
              </a:lnSpc>
              <a:spcBef>
                <a:spcPct val="0"/>
              </a:spcBef>
              <a:spcAft>
                <a:spcPct val="0"/>
              </a:spcAft>
              <a:buClr>
                <a:srgbClr val="FF0000"/>
              </a:buClr>
              <a:defRPr/>
            </a:pPr>
            <a:r>
              <a:rPr lang="zh-CN" altLang="en-US" sz="1200" dirty="0">
                <a:solidFill>
                  <a:prstClr val="black"/>
                </a:solidFill>
                <a:cs typeface="+mn-ea"/>
                <a:sym typeface="+mn-lt"/>
              </a:rPr>
              <a:t>境外机构、组织、个人实施或者指使、资助他人实施的，或者境内机构、组织、个人与境外机构、组织、个人相勾结实施的危害中华人民共和国国家安全的间谍行为，都必须受到法律追究。</a:t>
            </a:r>
            <a:endParaRPr lang="zh-CN" altLang="en-US" sz="1200" dirty="0">
              <a:solidFill>
                <a:prstClr val="black"/>
              </a:solidFill>
              <a:cs typeface="+mn-ea"/>
              <a:sym typeface="+mn-lt"/>
            </a:endParaRPr>
          </a:p>
        </p:txBody>
      </p:sp>
      <p:grpSp>
        <p:nvGrpSpPr>
          <p:cNvPr id="12" name="组合 11"/>
          <p:cNvGrpSpPr/>
          <p:nvPr/>
        </p:nvGrpSpPr>
        <p:grpSpPr>
          <a:xfrm>
            <a:off x="1039186" y="1581150"/>
            <a:ext cx="4133948" cy="421985"/>
            <a:chOff x="1276253" y="1158459"/>
            <a:chExt cx="4133948" cy="421985"/>
          </a:xfrm>
        </p:grpSpPr>
        <p:grpSp>
          <p:nvGrpSpPr>
            <p:cNvPr id="13" name="组合 12"/>
            <p:cNvGrpSpPr/>
            <p:nvPr/>
          </p:nvGrpSpPr>
          <p:grpSpPr>
            <a:xfrm>
              <a:off x="2686521" y="1158459"/>
              <a:ext cx="2723680" cy="421985"/>
              <a:chOff x="7148542" y="1733550"/>
              <a:chExt cx="3631573" cy="1401595"/>
            </a:xfrm>
          </p:grpSpPr>
          <p:sp>
            <p:nvSpPr>
              <p:cNvPr id="21" name="矩形 20"/>
              <p:cNvSpPr/>
              <p:nvPr/>
            </p:nvSpPr>
            <p:spPr>
              <a:xfrm>
                <a:off x="7148542" y="1733550"/>
                <a:ext cx="3631573" cy="14015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 name="标题 1"/>
              <p:cNvSpPr txBox="1"/>
              <p:nvPr/>
            </p:nvSpPr>
            <p:spPr>
              <a:xfrm>
                <a:off x="7503385" y="1919095"/>
                <a:ext cx="2323972" cy="98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kern="0" dirty="0">
                    <a:solidFill>
                      <a:srgbClr val="EE0000"/>
                    </a:solidFill>
                    <a:latin typeface="+mn-lt"/>
                    <a:ea typeface="+mn-ea"/>
                    <a:cs typeface="+mn-ea"/>
                    <a:sym typeface="+mn-lt"/>
                  </a:rPr>
                  <a:t>必须受到法律追究</a:t>
                </a:r>
                <a:endParaRPr lang="zh-CN" altLang="en-US" sz="1600" kern="0" dirty="0">
                  <a:solidFill>
                    <a:srgbClr val="EE0000"/>
                  </a:solidFill>
                  <a:latin typeface="+mn-lt"/>
                  <a:ea typeface="+mn-ea"/>
                  <a:cs typeface="+mn-ea"/>
                  <a:sym typeface="+mn-lt"/>
                </a:endParaRPr>
              </a:p>
            </p:txBody>
          </p:sp>
        </p:grpSp>
        <p:grpSp>
          <p:nvGrpSpPr>
            <p:cNvPr id="16" name="组合 15"/>
            <p:cNvGrpSpPr/>
            <p:nvPr/>
          </p:nvGrpSpPr>
          <p:grpSpPr>
            <a:xfrm>
              <a:off x="1276253" y="1158459"/>
              <a:ext cx="1426404" cy="421985"/>
              <a:chOff x="14140745" y="1366234"/>
              <a:chExt cx="5019761" cy="805754"/>
            </a:xfrm>
          </p:grpSpPr>
          <p:sp>
            <p:nvSpPr>
              <p:cNvPr id="19" name="矩形 18"/>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0"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第六条</a:t>
                </a:r>
                <a:endParaRPr lang="zh-CN" altLang="en-US" sz="1600" kern="0" dirty="0">
                  <a:solidFill>
                    <a:srgbClr val="FFFFFF"/>
                  </a:solidFill>
                  <a:latin typeface="+mn-lt"/>
                  <a:ea typeface="+mn-ea"/>
                  <a:cs typeface="+mn-ea"/>
                  <a:sym typeface="+mn-lt"/>
                </a:endParaRPr>
              </a:p>
            </p:txBody>
          </p:sp>
        </p:grpSp>
      </p:grpSp>
      <p:sp>
        <p:nvSpPr>
          <p:cNvPr id="23" name="PA-102264"/>
          <p:cNvSpPr/>
          <p:nvPr>
            <p:custDataLst>
              <p:tags r:id="rId2"/>
            </p:custDataLst>
          </p:nvPr>
        </p:nvSpPr>
        <p:spPr>
          <a:xfrm>
            <a:off x="914400" y="3955018"/>
            <a:ext cx="5715000" cy="368300"/>
          </a:xfrm>
          <a:prstGeom prst="rect">
            <a:avLst/>
          </a:prstGeom>
        </p:spPr>
        <p:txBody>
          <a:bodyPr wrap="square">
            <a:spAutoFit/>
          </a:bodyPr>
          <a:lstStyle/>
          <a:p>
            <a:pPr defTabSz="685800" fontAlgn="base">
              <a:lnSpc>
                <a:spcPct val="150000"/>
              </a:lnSpc>
              <a:spcBef>
                <a:spcPct val="0"/>
              </a:spcBef>
              <a:spcAft>
                <a:spcPct val="0"/>
              </a:spcAft>
              <a:buClr>
                <a:srgbClr val="FF0000"/>
              </a:buClr>
              <a:defRPr/>
            </a:pPr>
            <a:r>
              <a:rPr lang="zh-CN" altLang="en-US" sz="1200" dirty="0">
                <a:solidFill>
                  <a:prstClr val="black"/>
                </a:solidFill>
                <a:cs typeface="+mn-ea"/>
                <a:sym typeface="+mn-lt"/>
              </a:rPr>
              <a:t>国家对支持、协助反间谍工作的组织和个人给予保护，对有重大贡献的给予奖励。</a:t>
            </a:r>
            <a:endParaRPr lang="zh-CN" altLang="en-US" sz="1200" dirty="0">
              <a:solidFill>
                <a:prstClr val="black"/>
              </a:solidFill>
              <a:cs typeface="+mn-ea"/>
              <a:sym typeface="+mn-lt"/>
            </a:endParaRPr>
          </a:p>
        </p:txBody>
      </p:sp>
      <p:grpSp>
        <p:nvGrpSpPr>
          <p:cNvPr id="24" name="组合 23"/>
          <p:cNvGrpSpPr/>
          <p:nvPr/>
        </p:nvGrpSpPr>
        <p:grpSpPr>
          <a:xfrm>
            <a:off x="1039186" y="3453192"/>
            <a:ext cx="4133948" cy="421985"/>
            <a:chOff x="1276253" y="1158459"/>
            <a:chExt cx="4133948" cy="421985"/>
          </a:xfrm>
        </p:grpSpPr>
        <p:grpSp>
          <p:nvGrpSpPr>
            <p:cNvPr id="25" name="组合 24"/>
            <p:cNvGrpSpPr/>
            <p:nvPr/>
          </p:nvGrpSpPr>
          <p:grpSpPr>
            <a:xfrm>
              <a:off x="2686521" y="1158459"/>
              <a:ext cx="2723680" cy="421985"/>
              <a:chOff x="7148542" y="1733550"/>
              <a:chExt cx="3631573" cy="1401595"/>
            </a:xfrm>
          </p:grpSpPr>
          <p:sp>
            <p:nvSpPr>
              <p:cNvPr id="32" name="矩形 31"/>
              <p:cNvSpPr/>
              <p:nvPr/>
            </p:nvSpPr>
            <p:spPr>
              <a:xfrm>
                <a:off x="7148542" y="1733550"/>
                <a:ext cx="3631573" cy="14015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3" name="标题 1"/>
              <p:cNvSpPr txBox="1"/>
              <p:nvPr/>
            </p:nvSpPr>
            <p:spPr>
              <a:xfrm>
                <a:off x="7503385" y="1919095"/>
                <a:ext cx="3144709" cy="98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kern="0" dirty="0">
                    <a:solidFill>
                      <a:srgbClr val="EE0000"/>
                    </a:solidFill>
                    <a:latin typeface="+mn-lt"/>
                    <a:ea typeface="+mn-ea"/>
                    <a:cs typeface="+mn-ea"/>
                    <a:sym typeface="+mn-lt"/>
                  </a:rPr>
                  <a:t>对有重大贡献的给予奖励</a:t>
                </a:r>
                <a:endParaRPr lang="zh-CN" altLang="en-US" sz="1600" kern="0" dirty="0">
                  <a:solidFill>
                    <a:srgbClr val="EE0000"/>
                  </a:solidFill>
                  <a:latin typeface="+mn-lt"/>
                  <a:ea typeface="+mn-ea"/>
                  <a:cs typeface="+mn-ea"/>
                  <a:sym typeface="+mn-lt"/>
                </a:endParaRPr>
              </a:p>
            </p:txBody>
          </p:sp>
        </p:grpSp>
        <p:grpSp>
          <p:nvGrpSpPr>
            <p:cNvPr id="28" name="组合 27"/>
            <p:cNvGrpSpPr/>
            <p:nvPr/>
          </p:nvGrpSpPr>
          <p:grpSpPr>
            <a:xfrm>
              <a:off x="1276253" y="1158459"/>
              <a:ext cx="1426404" cy="421985"/>
              <a:chOff x="14140745" y="1366234"/>
              <a:chExt cx="5019761" cy="805754"/>
            </a:xfrm>
          </p:grpSpPr>
          <p:sp>
            <p:nvSpPr>
              <p:cNvPr id="30" name="矩形 29"/>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31"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第七条</a:t>
                </a:r>
                <a:endParaRPr lang="zh-CN" altLang="en-US" sz="1600" kern="0" dirty="0">
                  <a:solidFill>
                    <a:srgbClr val="FFFFFF"/>
                  </a:solidFill>
                  <a:latin typeface="+mn-lt"/>
                  <a:ea typeface="+mn-ea"/>
                  <a:cs typeface="+mn-ea"/>
                  <a:sym typeface="+mn-lt"/>
                </a:endParaRPr>
              </a:p>
            </p:txBody>
          </p:sp>
        </p:grpSp>
      </p:grpSp>
      <p:pic>
        <p:nvPicPr>
          <p:cNvPr id="4" name="图片 3"/>
          <p:cNvPicPr>
            <a:picLocks noChangeAspect="1"/>
          </p:cNvPicPr>
          <p:nvPr/>
        </p:nvPicPr>
        <p:blipFill>
          <a:blip r:embed="rId3"/>
          <a:stretch>
            <a:fillRect/>
          </a:stretch>
        </p:blipFill>
        <p:spPr>
          <a:xfrm>
            <a:off x="5410200" y="2019300"/>
            <a:ext cx="3409244" cy="14897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flipH="1">
            <a:off x="756" y="2705255"/>
            <a:ext cx="9143244" cy="2438245"/>
          </a:xfrm>
          <a:prstGeom prst="rect">
            <a:avLst/>
          </a:prstGeom>
        </p:spPr>
      </p:pic>
      <p:pic>
        <p:nvPicPr>
          <p:cNvPr id="14" name="图片 13"/>
          <p:cNvPicPr>
            <a:picLocks noChangeAspect="1"/>
          </p:cNvPicPr>
          <p:nvPr/>
        </p:nvPicPr>
        <p:blipFill>
          <a:blip r:embed="rId3" cstate="email"/>
          <a:stretch>
            <a:fillRect/>
          </a:stretch>
        </p:blipFill>
        <p:spPr>
          <a:xfrm flipH="1">
            <a:off x="7495884" y="2519761"/>
            <a:ext cx="1648116" cy="1956989"/>
          </a:xfrm>
          <a:prstGeom prst="rect">
            <a:avLst/>
          </a:prstGeom>
        </p:spPr>
      </p:pic>
      <p:pic>
        <p:nvPicPr>
          <p:cNvPr id="10" name="图片 9"/>
          <p:cNvPicPr>
            <a:picLocks noChangeAspect="1"/>
          </p:cNvPicPr>
          <p:nvPr/>
        </p:nvPicPr>
        <p:blipFill>
          <a:blip r:embed="rId4" cstate="email"/>
          <a:stretch>
            <a:fillRect/>
          </a:stretch>
        </p:blipFill>
        <p:spPr>
          <a:xfrm>
            <a:off x="0" y="3624017"/>
            <a:ext cx="9151790" cy="1519483"/>
          </a:xfrm>
          <a:prstGeom prst="rect">
            <a:avLst/>
          </a:prstGeom>
        </p:spPr>
      </p:pic>
      <p:pic>
        <p:nvPicPr>
          <p:cNvPr id="27" name="图片 2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saturation sat="400000"/>
                    </a14:imgEffect>
                  </a14:imgLayer>
                </a14:imgProps>
              </a:ext>
            </a:extLst>
          </a:blip>
          <a:stretch>
            <a:fillRect/>
          </a:stretch>
        </p:blipFill>
        <p:spPr>
          <a:xfrm>
            <a:off x="318527" y="3257550"/>
            <a:ext cx="1510273" cy="1549429"/>
          </a:xfrm>
          <a:prstGeom prst="rect">
            <a:avLst/>
          </a:prstGeom>
        </p:spPr>
      </p:pic>
      <p:sp>
        <p:nvSpPr>
          <p:cNvPr id="23" name="矩形 22"/>
          <p:cNvSpPr/>
          <p:nvPr/>
        </p:nvSpPr>
        <p:spPr>
          <a:xfrm>
            <a:off x="1143000" y="1859399"/>
            <a:ext cx="6853159" cy="707886"/>
          </a:xfrm>
          <a:prstGeom prst="rect">
            <a:avLst/>
          </a:prstGeom>
        </p:spPr>
        <p:txBody>
          <a:bodyPr wrap="none">
            <a:spAutoFit/>
          </a:bodyPr>
          <a:lstStyle/>
          <a:p>
            <a:pPr defTabSz="914400"/>
            <a:r>
              <a:rPr lang="zh-CN" altLang="en-US" sz="4000" b="1" dirty="0">
                <a:solidFill>
                  <a:srgbClr val="FFF7E1"/>
                </a:solidFill>
                <a:latin typeface="+mn-ea"/>
              </a:rPr>
              <a:t>国家安全机关反间谍工作职权</a:t>
            </a:r>
            <a:endParaRPr lang="zh-CN" altLang="en-US" sz="4000" b="1" dirty="0">
              <a:solidFill>
                <a:srgbClr val="FFF7E1"/>
              </a:solidFill>
              <a:latin typeface="+mn-ea"/>
            </a:endParaRPr>
          </a:p>
        </p:txBody>
      </p:sp>
      <p:sp>
        <p:nvSpPr>
          <p:cNvPr id="26" name="矩形 25"/>
          <p:cNvSpPr/>
          <p:nvPr/>
        </p:nvSpPr>
        <p:spPr>
          <a:xfrm>
            <a:off x="3442504" y="1200150"/>
            <a:ext cx="2544286" cy="707886"/>
          </a:xfrm>
          <a:prstGeom prst="rect">
            <a:avLst/>
          </a:prstGeom>
        </p:spPr>
        <p:txBody>
          <a:bodyPr wrap="none">
            <a:spAutoFit/>
          </a:bodyPr>
          <a:lstStyle/>
          <a:p>
            <a:pPr defTabSz="914400"/>
            <a:r>
              <a:rPr lang="zh-CN" altLang="en-US" sz="4000" spc="600" dirty="0">
                <a:solidFill>
                  <a:srgbClr val="FFF7E1"/>
                </a:solidFill>
                <a:latin typeface="+mn-ea"/>
              </a:rPr>
              <a:t>第二部分</a:t>
            </a:r>
            <a:endParaRPr lang="zh-CN" altLang="en-US" sz="4000" spc="600" dirty="0">
              <a:solidFill>
                <a:srgbClr val="FFF7E1"/>
              </a:solidFill>
              <a:latin typeface="+mn-ea"/>
            </a:endParaRPr>
          </a:p>
        </p:txBody>
      </p:sp>
      <p:grpSp>
        <p:nvGrpSpPr>
          <p:cNvPr id="33" name="组合 32"/>
          <p:cNvGrpSpPr/>
          <p:nvPr/>
        </p:nvGrpSpPr>
        <p:grpSpPr>
          <a:xfrm>
            <a:off x="1891273" y="1451079"/>
            <a:ext cx="1480132" cy="206028"/>
            <a:chOff x="3659212" y="1975933"/>
            <a:chExt cx="1677713" cy="233530"/>
          </a:xfrm>
          <a:solidFill>
            <a:srgbClr val="FFF7E1"/>
          </a:solidFill>
        </p:grpSpPr>
        <p:sp>
          <p:nvSpPr>
            <p:cNvPr id="40" name="五角星 39"/>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1" name="五角星 40"/>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7" name="五角星 46"/>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8" name="五角星 47"/>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9" name="五角星 48"/>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50" name="组合 49"/>
          <p:cNvGrpSpPr/>
          <p:nvPr/>
        </p:nvGrpSpPr>
        <p:grpSpPr>
          <a:xfrm>
            <a:off x="5906427" y="1451079"/>
            <a:ext cx="1480132" cy="206028"/>
            <a:chOff x="3659212" y="1975933"/>
            <a:chExt cx="1677713" cy="233530"/>
          </a:xfrm>
          <a:solidFill>
            <a:srgbClr val="FFF7E1"/>
          </a:solidFill>
        </p:grpSpPr>
        <p:sp>
          <p:nvSpPr>
            <p:cNvPr id="51" name="五角星 50"/>
            <p:cNvSpPr/>
            <p:nvPr/>
          </p:nvSpPr>
          <p:spPr>
            <a:xfrm>
              <a:off x="3659212"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2" name="五角星 51"/>
            <p:cNvSpPr/>
            <p:nvPr/>
          </p:nvSpPr>
          <p:spPr>
            <a:xfrm>
              <a:off x="4020258"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3" name="五角星 52"/>
            <p:cNvSpPr/>
            <p:nvPr/>
          </p:nvSpPr>
          <p:spPr>
            <a:xfrm>
              <a:off x="4381304"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4" name="五角星 53"/>
            <p:cNvSpPr/>
            <p:nvPr/>
          </p:nvSpPr>
          <p:spPr>
            <a:xfrm>
              <a:off x="4742350"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5" name="五角星 54"/>
            <p:cNvSpPr/>
            <p:nvPr/>
          </p:nvSpPr>
          <p:spPr>
            <a:xfrm>
              <a:off x="5103395" y="1975933"/>
              <a:ext cx="233530" cy="2335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3400" y="1123950"/>
            <a:ext cx="7924800" cy="756805"/>
            <a:chOff x="609600" y="1456551"/>
            <a:chExt cx="7924800" cy="756805"/>
          </a:xfrm>
        </p:grpSpPr>
        <p:sp>
          <p:nvSpPr>
            <p:cNvPr id="2" name="矩形 1"/>
            <p:cNvSpPr/>
            <p:nvPr/>
          </p:nvSpPr>
          <p:spPr>
            <a:xfrm>
              <a:off x="609600" y="1657352"/>
              <a:ext cx="7924800" cy="5560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8200" y="1874535"/>
              <a:ext cx="7467600" cy="313997"/>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国家安全机关在反间谍工作中依法行使侦查、拘留、预审和执行逮捕以及法律规定的其他职权。</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25" name="组合 24"/>
            <p:cNvGrpSpPr/>
            <p:nvPr/>
          </p:nvGrpSpPr>
          <p:grpSpPr>
            <a:xfrm>
              <a:off x="971453" y="1456551"/>
              <a:ext cx="1426404" cy="421985"/>
              <a:chOff x="14140745" y="1366234"/>
              <a:chExt cx="5019761" cy="805754"/>
            </a:xfrm>
          </p:grpSpPr>
          <p:sp>
            <p:nvSpPr>
              <p:cNvPr id="27" name="矩形 26"/>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28"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第八条</a:t>
                </a:r>
                <a:endParaRPr lang="zh-CN" altLang="en-US" sz="1600" kern="0" dirty="0">
                  <a:solidFill>
                    <a:srgbClr val="FFFFFF"/>
                  </a:solidFill>
                  <a:latin typeface="+mn-lt"/>
                  <a:ea typeface="+mn-ea"/>
                  <a:cs typeface="+mn-ea"/>
                  <a:sym typeface="+mn-lt"/>
                </a:endParaRPr>
              </a:p>
            </p:txBody>
          </p:sp>
        </p:grpSp>
      </p:grpSp>
      <p:grpSp>
        <p:nvGrpSpPr>
          <p:cNvPr id="50" name="组合 49"/>
          <p:cNvGrpSpPr/>
          <p:nvPr/>
        </p:nvGrpSpPr>
        <p:grpSpPr>
          <a:xfrm>
            <a:off x="533400" y="2114550"/>
            <a:ext cx="7924800" cy="1022389"/>
            <a:chOff x="609600" y="1456551"/>
            <a:chExt cx="7924800" cy="1022389"/>
          </a:xfrm>
        </p:grpSpPr>
        <p:sp>
          <p:nvSpPr>
            <p:cNvPr id="51" name="矩形 50"/>
            <p:cNvSpPr/>
            <p:nvPr/>
          </p:nvSpPr>
          <p:spPr>
            <a:xfrm>
              <a:off x="609600" y="1657351"/>
              <a:ext cx="7924800" cy="8215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38200" y="1837551"/>
              <a:ext cx="7467600" cy="590996"/>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国家安全机关的工作人员依法执行任务时，依照规定出示相应证件有权查验中国公民或者境外人员的身份证明，向有关组织和人员调查、询问有关情况。</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3" name="组合 52"/>
            <p:cNvGrpSpPr/>
            <p:nvPr/>
          </p:nvGrpSpPr>
          <p:grpSpPr>
            <a:xfrm>
              <a:off x="971453" y="1456551"/>
              <a:ext cx="1426404" cy="421985"/>
              <a:chOff x="14140745" y="1366234"/>
              <a:chExt cx="5019761" cy="805754"/>
            </a:xfrm>
          </p:grpSpPr>
          <p:sp>
            <p:nvSpPr>
              <p:cNvPr id="54" name="矩形 53"/>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55"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第九条</a:t>
                </a:r>
                <a:endParaRPr lang="zh-CN" altLang="en-US" sz="1600" b="1" kern="0" dirty="0">
                  <a:solidFill>
                    <a:srgbClr val="FFFFFF"/>
                  </a:solidFill>
                  <a:latin typeface="+mn-lt"/>
                  <a:ea typeface="+mn-ea"/>
                  <a:cs typeface="+mn-ea"/>
                  <a:sym typeface="+mn-lt"/>
                </a:endParaRPr>
              </a:p>
            </p:txBody>
          </p:sp>
        </p:grpSp>
      </p:grpSp>
      <p:grpSp>
        <p:nvGrpSpPr>
          <p:cNvPr id="56" name="组合 55"/>
          <p:cNvGrpSpPr/>
          <p:nvPr/>
        </p:nvGrpSpPr>
        <p:grpSpPr>
          <a:xfrm>
            <a:off x="533400" y="3353976"/>
            <a:ext cx="7924800" cy="1275174"/>
            <a:chOff x="609600" y="1456551"/>
            <a:chExt cx="7924800" cy="1275174"/>
          </a:xfrm>
        </p:grpSpPr>
        <p:sp>
          <p:nvSpPr>
            <p:cNvPr id="57" name="矩形 56"/>
            <p:cNvSpPr/>
            <p:nvPr/>
          </p:nvSpPr>
          <p:spPr>
            <a:xfrm>
              <a:off x="609600" y="1657351"/>
              <a:ext cx="7924800" cy="10743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838200" y="1831479"/>
              <a:ext cx="7467600" cy="899160"/>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的工作人员依法执行任务时，依照规定出示相应证件可以进入有关场所、单位；根据国家有关规定，经过批准，出示相应证件，可以进入限制进入的有关地区、场所、单位，查阅或者调取有关的档案、资料、物品。</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59" name="组合 58"/>
            <p:cNvGrpSpPr/>
            <p:nvPr/>
          </p:nvGrpSpPr>
          <p:grpSpPr>
            <a:xfrm>
              <a:off x="971453" y="1456551"/>
              <a:ext cx="1426404" cy="421985"/>
              <a:chOff x="14140745" y="1366234"/>
              <a:chExt cx="5019761" cy="805754"/>
            </a:xfrm>
          </p:grpSpPr>
          <p:sp>
            <p:nvSpPr>
              <p:cNvPr id="60" name="矩形 59"/>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61" name="标题 1"/>
              <p:cNvSpPr txBox="1"/>
              <p:nvPr/>
            </p:nvSpPr>
            <p:spPr>
              <a:xfrm>
                <a:off x="15310571" y="1472897"/>
                <a:ext cx="2523447"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a:off x="5234677" y="1629550"/>
            <a:ext cx="3452123" cy="2876499"/>
          </a:xfrm>
          <a:prstGeom prst="rect">
            <a:avLst/>
          </a:prstGeom>
        </p:spPr>
      </p:pic>
      <p:grpSp>
        <p:nvGrpSpPr>
          <p:cNvPr id="11" name="组合 10"/>
          <p:cNvGrpSpPr/>
          <p:nvPr/>
        </p:nvGrpSpPr>
        <p:grpSpPr>
          <a:xfrm>
            <a:off x="609600" y="1428750"/>
            <a:ext cx="7848600" cy="2987476"/>
            <a:chOff x="609600" y="1456551"/>
            <a:chExt cx="7848600" cy="2987476"/>
          </a:xfrm>
        </p:grpSpPr>
        <p:sp>
          <p:nvSpPr>
            <p:cNvPr id="12" name="矩形 11"/>
            <p:cNvSpPr/>
            <p:nvPr/>
          </p:nvSpPr>
          <p:spPr>
            <a:xfrm>
              <a:off x="609600" y="1657351"/>
              <a:ext cx="7848600" cy="27866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5712" y="2119760"/>
              <a:ext cx="4448288" cy="2007235"/>
            </a:xfrm>
            <a:prstGeom prst="rect">
              <a:avLst/>
            </a:prstGeom>
          </p:spPr>
          <p:txBody>
            <a:bodyPr wrap="square" lIns="68580" tIns="34290" rIns="68580" bIns="34290">
              <a:spAutoFit/>
            </a:bodyPr>
            <a:lstStyle/>
            <a:p>
              <a:pPr defTabSz="914400">
                <a:lnSpc>
                  <a:spcPct val="150000"/>
                </a:lnSpc>
                <a:buClr>
                  <a:srgbClr val="E20000"/>
                </a:buClr>
              </a:pPr>
              <a:r>
                <a:rPr lang="zh-CN" altLang="en-US" sz="1200" dirty="0">
                  <a:solidFill>
                    <a:srgbClr val="000000"/>
                  </a:solidFill>
                  <a:latin typeface="思源黑体" panose="020B0500000000000000" pitchFamily="34" charset="-122"/>
                  <a:ea typeface="思源黑体" panose="020B0500000000000000" pitchFamily="34" charset="-122"/>
                </a:rPr>
                <a:t>国家安全机关的工作人员在依法执行紧急任务的情况下，经出示相应证件，可以优先乘坐公共交通工具，遇交通阻碍时，优先通行。国家安全机关因反间谍工作需要，按照国家有关规定，可以优先使用或者依法征用机关、团体、企业事业组织和个人的交通工具、通信工具、场地和建筑物，必要时，可以设置相关工作场所和设备、设施，任务完成后应当及时归还或者恢复原状，并依照规定支付相应费用；造成损失的，应当补偿。</a:t>
              </a:r>
              <a:endParaRPr lang="zh-CN" altLang="en-US" sz="1200" dirty="0">
                <a:solidFill>
                  <a:srgbClr val="000000"/>
                </a:solidFill>
                <a:latin typeface="思源黑体" panose="020B0500000000000000" pitchFamily="34" charset="-122"/>
                <a:ea typeface="思源黑体" panose="020B0500000000000000" pitchFamily="34" charset="-122"/>
              </a:endParaRPr>
            </a:p>
          </p:txBody>
        </p:sp>
        <p:grpSp>
          <p:nvGrpSpPr>
            <p:cNvPr id="17" name="组合 16"/>
            <p:cNvGrpSpPr/>
            <p:nvPr/>
          </p:nvGrpSpPr>
          <p:grpSpPr>
            <a:xfrm>
              <a:off x="971453" y="1456551"/>
              <a:ext cx="1426404" cy="421985"/>
              <a:chOff x="14140745" y="1366234"/>
              <a:chExt cx="5019761" cy="805754"/>
            </a:xfrm>
          </p:grpSpPr>
          <p:sp>
            <p:nvSpPr>
              <p:cNvPr id="18" name="矩形 17"/>
              <p:cNvSpPr/>
              <p:nvPr/>
            </p:nvSpPr>
            <p:spPr>
              <a:xfrm>
                <a:off x="14140745" y="1366234"/>
                <a:ext cx="5019761" cy="80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9" name="标题 1"/>
              <p:cNvSpPr txBox="1"/>
              <p:nvPr/>
            </p:nvSpPr>
            <p:spPr>
              <a:xfrm>
                <a:off x="14931429" y="1466122"/>
                <a:ext cx="3245525" cy="5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1600" b="1" kern="0" dirty="0">
                    <a:solidFill>
                      <a:srgbClr val="FFFFFF"/>
                    </a:solidFill>
                    <a:latin typeface="+mn-lt"/>
                    <a:ea typeface="+mn-ea"/>
                    <a:cs typeface="+mn-ea"/>
                    <a:sym typeface="+mn-lt"/>
                  </a:rPr>
                  <a:t>第十一条</a:t>
                </a:r>
                <a:endParaRPr lang="zh-CN" altLang="en-US" sz="1600" b="1" kern="0" dirty="0">
                  <a:solidFill>
                    <a:srgbClr val="FFFFFF"/>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3908</Words>
  <Application>WPS 演示</Application>
  <PresentationFormat>全屏显示(16:9)</PresentationFormat>
  <Paragraphs>250</Paragraphs>
  <Slides>27</Slides>
  <Notes>27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vt:lpstr>
      <vt:lpstr>宋体</vt:lpstr>
      <vt:lpstr>Wingdings</vt:lpstr>
      <vt:lpstr>汉仪程行简</vt:lpstr>
      <vt:lpstr>胡晓波男神体</vt:lpstr>
      <vt:lpstr>仿宋</vt:lpstr>
      <vt:lpstr>微软雅黑</vt:lpstr>
      <vt:lpstr>Calibri</vt:lpstr>
      <vt:lpstr>思源黑体</vt:lpstr>
      <vt:lpstr>黑体</vt:lpstr>
      <vt:lpstr>Arial Unicode MS</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苏苏苏苏苏、</cp:lastModifiedBy>
  <cp:revision>12</cp:revision>
  <dcterms:created xsi:type="dcterms:W3CDTF">2019-05-13T06:38:00Z</dcterms:created>
  <dcterms:modified xsi:type="dcterms:W3CDTF">2021-11-01T08:07:52Z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B921462007EE444DAA4BC82F31592578</vt:lpwstr>
  </property>
  <property fmtid="{D5CDD505-2E9C-101B-9397-08002B2CF9AE}" pid="3" name="KSOProductBuildVer">
    <vt:lpwstr>2052-11.1.0.11045</vt:lpwstr>
  </property>
</Properties>
</file>